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72"/>
  </p:notesMasterIdLst>
  <p:sldIdLst>
    <p:sldId id="256" r:id="rId2"/>
    <p:sldId id="330" r:id="rId3"/>
    <p:sldId id="331" r:id="rId4"/>
    <p:sldId id="276" r:id="rId5"/>
    <p:sldId id="395" r:id="rId6"/>
    <p:sldId id="397" r:id="rId7"/>
    <p:sldId id="396" r:id="rId8"/>
    <p:sldId id="398" r:id="rId9"/>
    <p:sldId id="332" r:id="rId10"/>
    <p:sldId id="364" r:id="rId11"/>
    <p:sldId id="366" r:id="rId12"/>
    <p:sldId id="359" r:id="rId13"/>
    <p:sldId id="360" r:id="rId14"/>
    <p:sldId id="361" r:id="rId15"/>
    <p:sldId id="362" r:id="rId16"/>
    <p:sldId id="363" r:id="rId17"/>
    <p:sldId id="260" r:id="rId18"/>
    <p:sldId id="324" r:id="rId19"/>
    <p:sldId id="352" r:id="rId20"/>
    <p:sldId id="349" r:id="rId21"/>
    <p:sldId id="259" r:id="rId22"/>
    <p:sldId id="337" r:id="rId23"/>
    <p:sldId id="335" r:id="rId24"/>
    <p:sldId id="336" r:id="rId25"/>
    <p:sldId id="353" r:id="rId26"/>
    <p:sldId id="339" r:id="rId27"/>
    <p:sldId id="341" r:id="rId28"/>
    <p:sldId id="342" r:id="rId29"/>
    <p:sldId id="355" r:id="rId30"/>
    <p:sldId id="345" r:id="rId31"/>
    <p:sldId id="346" r:id="rId32"/>
    <p:sldId id="354" r:id="rId33"/>
    <p:sldId id="340" r:id="rId34"/>
    <p:sldId id="343" r:id="rId35"/>
    <p:sldId id="344" r:id="rId36"/>
    <p:sldId id="347" r:id="rId37"/>
    <p:sldId id="348" r:id="rId38"/>
    <p:sldId id="356" r:id="rId39"/>
    <p:sldId id="357" r:id="rId40"/>
    <p:sldId id="358" r:id="rId41"/>
    <p:sldId id="367" r:id="rId42"/>
    <p:sldId id="368" r:id="rId43"/>
    <p:sldId id="369" r:id="rId44"/>
    <p:sldId id="370" r:id="rId45"/>
    <p:sldId id="371" r:id="rId46"/>
    <p:sldId id="372" r:id="rId47"/>
    <p:sldId id="373" r:id="rId48"/>
    <p:sldId id="376" r:id="rId49"/>
    <p:sldId id="374" r:id="rId50"/>
    <p:sldId id="378" r:id="rId51"/>
    <p:sldId id="379" r:id="rId52"/>
    <p:sldId id="381" r:id="rId53"/>
    <p:sldId id="382" r:id="rId54"/>
    <p:sldId id="383" r:id="rId55"/>
    <p:sldId id="384" r:id="rId56"/>
    <p:sldId id="385" r:id="rId57"/>
    <p:sldId id="386" r:id="rId58"/>
    <p:sldId id="387" r:id="rId59"/>
    <p:sldId id="388" r:id="rId60"/>
    <p:sldId id="389" r:id="rId61"/>
    <p:sldId id="390" r:id="rId62"/>
    <p:sldId id="391" r:id="rId63"/>
    <p:sldId id="392" r:id="rId64"/>
    <p:sldId id="393" r:id="rId65"/>
    <p:sldId id="394" r:id="rId66"/>
    <p:sldId id="399" r:id="rId67"/>
    <p:sldId id="263" r:id="rId68"/>
    <p:sldId id="351" r:id="rId69"/>
    <p:sldId id="377" r:id="rId70"/>
    <p:sldId id="282" r:id="rId71"/>
  </p:sldIdLst>
  <p:sldSz cx="9144000" cy="5143500" type="screen16x9"/>
  <p:notesSz cx="6858000" cy="9144000"/>
  <p:embeddedFontLst>
    <p:embeddedFont>
      <p:font typeface="Cardo" panose="020B0604020202020204" charset="-79"/>
      <p:regular r:id="rId73"/>
      <p:bold r:id="rId74"/>
      <p:italic r:id="rId75"/>
    </p:embeddedFont>
    <p:embeddedFont>
      <p:font typeface="Josefin Sans" pitchFamily="2" charset="0"/>
      <p:regular r:id="rId76"/>
      <p:bold r:id="rId77"/>
      <p:italic r:id="rId78"/>
      <p:boldItalic r:id="rId79"/>
    </p:embeddedFont>
    <p:embeddedFont>
      <p:font typeface="Open Sans" panose="020B0606030504020204" pitchFamily="34" charset="0"/>
      <p:regular r:id="rId80"/>
      <p:bold r:id="rId81"/>
      <p:italic r:id="rId82"/>
      <p:boldItalic r:id="rId83"/>
    </p:embeddedFont>
    <p:embeddedFont>
      <p:font typeface="Teko" panose="020B0604020202020204"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D1D6F2-8903-4FB2-99B3-F42F1384F5F2}">
  <a:tblStyle styleId="{60D1D6F2-8903-4FB2-99B3-F42F1384F5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660"/>
  </p:normalViewPr>
  <p:slideViewPr>
    <p:cSldViewPr snapToGrid="0">
      <p:cViewPr varScale="1">
        <p:scale>
          <a:sx n="107" d="100"/>
          <a:sy n="107" d="100"/>
        </p:scale>
        <p:origin x="792"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hish" userId="77afa989fab07092" providerId="LiveId" clId="{5217A58E-9392-4ABE-A311-DB7628C04533}"/>
    <pc:docChg chg="undo custSel addSld delSld modSld sldOrd">
      <pc:chgData name="Nithish" userId="77afa989fab07092" providerId="LiveId" clId="{5217A58E-9392-4ABE-A311-DB7628C04533}" dt="2023-04-10T05:11:37.066" v="1553" actId="14100"/>
      <pc:docMkLst>
        <pc:docMk/>
      </pc:docMkLst>
      <pc:sldChg chg="modSp mod">
        <pc:chgData name="Nithish" userId="77afa989fab07092" providerId="LiveId" clId="{5217A58E-9392-4ABE-A311-DB7628C04533}" dt="2023-04-10T05:11:37.066" v="1553" actId="14100"/>
        <pc:sldMkLst>
          <pc:docMk/>
          <pc:sldMk cId="0" sldId="256"/>
        </pc:sldMkLst>
        <pc:spChg chg="mod">
          <ac:chgData name="Nithish" userId="77afa989fab07092" providerId="LiveId" clId="{5217A58E-9392-4ABE-A311-DB7628C04533}" dt="2023-04-10T05:11:37.066" v="1553" actId="14100"/>
          <ac:spMkLst>
            <pc:docMk/>
            <pc:sldMk cId="0" sldId="256"/>
            <ac:spMk id="218" creationId="{00000000-0000-0000-0000-000000000000}"/>
          </ac:spMkLst>
        </pc:spChg>
        <pc:spChg chg="mod">
          <ac:chgData name="Nithish" userId="77afa989fab07092" providerId="LiveId" clId="{5217A58E-9392-4ABE-A311-DB7628C04533}" dt="2023-04-10T05:11:18.025" v="1551" actId="14100"/>
          <ac:spMkLst>
            <pc:docMk/>
            <pc:sldMk cId="0" sldId="256"/>
            <ac:spMk id="219" creationId="{00000000-0000-0000-0000-000000000000}"/>
          </ac:spMkLst>
        </pc:spChg>
      </pc:sldChg>
      <pc:sldChg chg="modSp mod">
        <pc:chgData name="Nithish" userId="77afa989fab07092" providerId="LiveId" clId="{5217A58E-9392-4ABE-A311-DB7628C04533}" dt="2023-04-09T15:58:29.298" v="154" actId="20577"/>
        <pc:sldMkLst>
          <pc:docMk/>
          <pc:sldMk cId="0" sldId="260"/>
        </pc:sldMkLst>
        <pc:spChg chg="mod">
          <ac:chgData name="Nithish" userId="77afa989fab07092" providerId="LiveId" clId="{5217A58E-9392-4ABE-A311-DB7628C04533}" dt="2023-04-09T15:58:29.298" v="154" actId="20577"/>
          <ac:spMkLst>
            <pc:docMk/>
            <pc:sldMk cId="0" sldId="260"/>
            <ac:spMk id="5" creationId="{F8F0A574-CA42-6CE0-1824-6C80BD7A906B}"/>
          </ac:spMkLst>
        </pc:spChg>
      </pc:sldChg>
      <pc:sldChg chg="modSp mod ord">
        <pc:chgData name="Nithish" userId="77afa989fab07092" providerId="LiveId" clId="{5217A58E-9392-4ABE-A311-DB7628C04533}" dt="2023-04-09T17:55:30.890" v="1367"/>
        <pc:sldMkLst>
          <pc:docMk/>
          <pc:sldMk cId="570097247" sldId="263"/>
        </pc:sldMkLst>
        <pc:spChg chg="mod">
          <ac:chgData name="Nithish" userId="77afa989fab07092" providerId="LiveId" clId="{5217A58E-9392-4ABE-A311-DB7628C04533}" dt="2023-04-09T16:18:56.872" v="554" actId="207"/>
          <ac:spMkLst>
            <pc:docMk/>
            <pc:sldMk cId="570097247" sldId="263"/>
            <ac:spMk id="324" creationId="{00000000-0000-0000-0000-000000000000}"/>
          </ac:spMkLst>
        </pc:spChg>
      </pc:sldChg>
      <pc:sldChg chg="del">
        <pc:chgData name="Nithish" userId="77afa989fab07092" providerId="LiveId" clId="{5217A58E-9392-4ABE-A311-DB7628C04533}" dt="2023-04-09T15:51:52.331" v="78" actId="47"/>
        <pc:sldMkLst>
          <pc:docMk/>
          <pc:sldMk cId="0" sldId="269"/>
        </pc:sldMkLst>
      </pc:sldChg>
      <pc:sldChg chg="addSp delSp modSp mod">
        <pc:chgData name="Nithish" userId="77afa989fab07092" providerId="LiveId" clId="{5217A58E-9392-4ABE-A311-DB7628C04533}" dt="2023-04-09T18:23:59.476" v="1541" actId="14100"/>
        <pc:sldMkLst>
          <pc:docMk/>
          <pc:sldMk cId="3594193299" sldId="276"/>
        </pc:sldMkLst>
        <pc:spChg chg="mod">
          <ac:chgData name="Nithish" userId="77afa989fab07092" providerId="LiveId" clId="{5217A58E-9392-4ABE-A311-DB7628C04533}" dt="2023-04-09T17:17:13.329" v="1098" actId="1035"/>
          <ac:spMkLst>
            <pc:docMk/>
            <pc:sldMk cId="3594193299" sldId="276"/>
            <ac:spMk id="608" creationId="{00000000-0000-0000-0000-000000000000}"/>
          </ac:spMkLst>
        </pc:spChg>
        <pc:graphicFrameChg chg="add del mod">
          <ac:chgData name="Nithish" userId="77afa989fab07092" providerId="LiveId" clId="{5217A58E-9392-4ABE-A311-DB7628C04533}" dt="2023-04-09T17:21:51.682" v="1176"/>
          <ac:graphicFrameMkLst>
            <pc:docMk/>
            <pc:sldMk cId="3594193299" sldId="276"/>
            <ac:graphicFrameMk id="2" creationId="{C65523AA-2F52-79E0-E39E-A49964693DA1}"/>
          </ac:graphicFrameMkLst>
        </pc:graphicFrameChg>
        <pc:graphicFrameChg chg="mod modGraphic">
          <ac:chgData name="Nithish" userId="77afa989fab07092" providerId="LiveId" clId="{5217A58E-9392-4ABE-A311-DB7628C04533}" dt="2023-04-09T18:23:59.476" v="1541" actId="14100"/>
          <ac:graphicFrameMkLst>
            <pc:docMk/>
            <pc:sldMk cId="3594193299" sldId="276"/>
            <ac:graphicFrameMk id="620" creationId="{00000000-0000-0000-0000-000000000000}"/>
          </ac:graphicFrameMkLst>
        </pc:graphicFrameChg>
        <pc:cxnChg chg="mod">
          <ac:chgData name="Nithish" userId="77afa989fab07092" providerId="LiveId" clId="{5217A58E-9392-4ABE-A311-DB7628C04533}" dt="2023-04-09T17:17:18.591" v="1120" actId="1036"/>
          <ac:cxnSpMkLst>
            <pc:docMk/>
            <pc:sldMk cId="3594193299" sldId="276"/>
            <ac:cxnSpMk id="3" creationId="{9D7D94CE-6D60-0054-EB8D-0D99EC44DC79}"/>
          </ac:cxnSpMkLst>
        </pc:cxnChg>
      </pc:sldChg>
      <pc:sldChg chg="modSp del mod">
        <pc:chgData name="Nithish" userId="77afa989fab07092" providerId="LiveId" clId="{5217A58E-9392-4ABE-A311-DB7628C04533}" dt="2023-04-09T17:21:46.392" v="1174" actId="47"/>
        <pc:sldMkLst>
          <pc:docMk/>
          <pc:sldMk cId="450642333" sldId="313"/>
        </pc:sldMkLst>
        <pc:graphicFrameChg chg="mod modGraphic">
          <ac:chgData name="Nithish" userId="77afa989fab07092" providerId="LiveId" clId="{5217A58E-9392-4ABE-A311-DB7628C04533}" dt="2023-04-09T17:20:45.306" v="1173" actId="1035"/>
          <ac:graphicFrameMkLst>
            <pc:docMk/>
            <pc:sldMk cId="450642333" sldId="313"/>
            <ac:graphicFrameMk id="2" creationId="{E8ABFA2C-8DF2-515F-9A50-58B84D5BCE44}"/>
          </ac:graphicFrameMkLst>
        </pc:graphicFrameChg>
      </pc:sldChg>
      <pc:sldChg chg="del">
        <pc:chgData name="Nithish" userId="77afa989fab07092" providerId="LiveId" clId="{5217A58E-9392-4ABE-A311-DB7628C04533}" dt="2023-04-09T15:31:11.665" v="3" actId="2696"/>
        <pc:sldMkLst>
          <pc:docMk/>
          <pc:sldMk cId="2245876071" sldId="330"/>
        </pc:sldMkLst>
      </pc:sldChg>
      <pc:sldChg chg="modSp add mod">
        <pc:chgData name="Nithish" userId="77afa989fab07092" providerId="LiveId" clId="{5217A58E-9392-4ABE-A311-DB7628C04533}" dt="2023-04-09T15:32:39.907" v="15" actId="1036"/>
        <pc:sldMkLst>
          <pc:docMk/>
          <pc:sldMk cId="2942518019" sldId="330"/>
        </pc:sldMkLst>
        <pc:spChg chg="mod">
          <ac:chgData name="Nithish" userId="77afa989fab07092" providerId="LiveId" clId="{5217A58E-9392-4ABE-A311-DB7628C04533}" dt="2023-04-09T15:32:39.907" v="15" actId="1036"/>
          <ac:spMkLst>
            <pc:docMk/>
            <pc:sldMk cId="2942518019" sldId="330"/>
            <ac:spMk id="17" creationId="{D3CF5308-9F1B-BC0C-89B3-4AEAA0EE0EBB}"/>
          </ac:spMkLst>
        </pc:spChg>
      </pc:sldChg>
      <pc:sldChg chg="del">
        <pc:chgData name="Nithish" userId="77afa989fab07092" providerId="LiveId" clId="{5217A58E-9392-4ABE-A311-DB7628C04533}" dt="2023-04-09T15:31:11.665" v="3" actId="2696"/>
        <pc:sldMkLst>
          <pc:docMk/>
          <pc:sldMk cId="171787966" sldId="331"/>
        </pc:sldMkLst>
      </pc:sldChg>
      <pc:sldChg chg="modSp add mod">
        <pc:chgData name="Nithish" userId="77afa989fab07092" providerId="LiveId" clId="{5217A58E-9392-4ABE-A311-DB7628C04533}" dt="2023-04-09T15:32:20.677" v="7" actId="207"/>
        <pc:sldMkLst>
          <pc:docMk/>
          <pc:sldMk cId="1559689398" sldId="331"/>
        </pc:sldMkLst>
        <pc:spChg chg="mod">
          <ac:chgData name="Nithish" userId="77afa989fab07092" providerId="LiveId" clId="{5217A58E-9392-4ABE-A311-DB7628C04533}" dt="2023-04-09T15:32:20.677" v="7" actId="207"/>
          <ac:spMkLst>
            <pc:docMk/>
            <pc:sldMk cId="1559689398" sldId="331"/>
            <ac:spMk id="17" creationId="{D3CF5308-9F1B-BC0C-89B3-4AEAA0EE0EBB}"/>
          </ac:spMkLst>
        </pc:spChg>
      </pc:sldChg>
      <pc:sldChg chg="del">
        <pc:chgData name="Nithish" userId="77afa989fab07092" providerId="LiveId" clId="{5217A58E-9392-4ABE-A311-DB7628C04533}" dt="2023-04-09T15:52:15.252" v="80" actId="47"/>
        <pc:sldMkLst>
          <pc:docMk/>
          <pc:sldMk cId="2403518494" sldId="333"/>
        </pc:sldMkLst>
      </pc:sldChg>
      <pc:sldChg chg="del">
        <pc:chgData name="Nithish" userId="77afa989fab07092" providerId="LiveId" clId="{5217A58E-9392-4ABE-A311-DB7628C04533}" dt="2023-04-09T15:58:53.915" v="155" actId="47"/>
        <pc:sldMkLst>
          <pc:docMk/>
          <pc:sldMk cId="1732387107" sldId="334"/>
        </pc:sldMkLst>
      </pc:sldChg>
      <pc:sldChg chg="del">
        <pc:chgData name="Nithish" userId="77afa989fab07092" providerId="LiveId" clId="{5217A58E-9392-4ABE-A311-DB7628C04533}" dt="2023-04-09T15:59:31.642" v="156" actId="2696"/>
        <pc:sldMkLst>
          <pc:docMk/>
          <pc:sldMk cId="2252157767" sldId="349"/>
        </pc:sldMkLst>
      </pc:sldChg>
      <pc:sldChg chg="add ord">
        <pc:chgData name="Nithish" userId="77afa989fab07092" providerId="LiveId" clId="{5217A58E-9392-4ABE-A311-DB7628C04533}" dt="2023-04-09T16:00:17.771" v="159"/>
        <pc:sldMkLst>
          <pc:docMk/>
          <pc:sldMk cId="4120319004" sldId="349"/>
        </pc:sldMkLst>
      </pc:sldChg>
      <pc:sldChg chg="delSp modSp mod">
        <pc:chgData name="Nithish" userId="77afa989fab07092" providerId="LiveId" clId="{5217A58E-9392-4ABE-A311-DB7628C04533}" dt="2023-04-09T16:24:30.160" v="711" actId="14100"/>
        <pc:sldMkLst>
          <pc:docMk/>
          <pc:sldMk cId="2945364441" sldId="351"/>
        </pc:sldMkLst>
        <pc:spChg chg="del">
          <ac:chgData name="Nithish" userId="77afa989fab07092" providerId="LiveId" clId="{5217A58E-9392-4ABE-A311-DB7628C04533}" dt="2023-04-09T16:22:15.207" v="609" actId="478"/>
          <ac:spMkLst>
            <pc:docMk/>
            <pc:sldMk cId="2945364441" sldId="351"/>
            <ac:spMk id="4" creationId="{0F7CBDC6-EEAA-E3B6-B65F-04600401C21B}"/>
          </ac:spMkLst>
        </pc:spChg>
        <pc:spChg chg="mod">
          <ac:chgData name="Nithish" userId="77afa989fab07092" providerId="LiveId" clId="{5217A58E-9392-4ABE-A311-DB7628C04533}" dt="2023-04-09T16:24:30.160" v="711" actId="14100"/>
          <ac:spMkLst>
            <pc:docMk/>
            <pc:sldMk cId="2945364441" sldId="351"/>
            <ac:spMk id="324" creationId="{00000000-0000-0000-0000-000000000000}"/>
          </ac:spMkLst>
        </pc:spChg>
      </pc:sldChg>
      <pc:sldChg chg="addSp delSp modSp mod">
        <pc:chgData name="Nithish" userId="77afa989fab07092" providerId="LiveId" clId="{5217A58E-9392-4ABE-A311-DB7628C04533}" dt="2023-04-09T16:01:55.363" v="301" actId="1037"/>
        <pc:sldMkLst>
          <pc:docMk/>
          <pc:sldMk cId="1143431525" sldId="354"/>
        </pc:sldMkLst>
        <pc:spChg chg="mod">
          <ac:chgData name="Nithish" userId="77afa989fab07092" providerId="LiveId" clId="{5217A58E-9392-4ABE-A311-DB7628C04533}" dt="2023-04-09T16:01:55.363" v="301" actId="1037"/>
          <ac:spMkLst>
            <pc:docMk/>
            <pc:sldMk cId="1143431525" sldId="354"/>
            <ac:spMk id="120" creationId="{7C554E4D-23D6-B41B-1BC3-BC9A10E26C82}"/>
          </ac:spMkLst>
        </pc:spChg>
        <pc:picChg chg="add mod">
          <ac:chgData name="Nithish" userId="77afa989fab07092" providerId="LiveId" clId="{5217A58E-9392-4ABE-A311-DB7628C04533}" dt="2023-04-09T16:01:34.843" v="250" actId="1035"/>
          <ac:picMkLst>
            <pc:docMk/>
            <pc:sldMk cId="1143431525" sldId="354"/>
            <ac:picMk id="2" creationId="{CAB9E4B6-A9FF-D5AD-3BD9-F90726DE1C2B}"/>
          </ac:picMkLst>
        </pc:picChg>
        <pc:picChg chg="del">
          <ac:chgData name="Nithish" userId="77afa989fab07092" providerId="LiveId" clId="{5217A58E-9392-4ABE-A311-DB7628C04533}" dt="2023-04-09T16:01:11.410" v="161" actId="478"/>
          <ac:picMkLst>
            <pc:docMk/>
            <pc:sldMk cId="1143431525" sldId="354"/>
            <ac:picMk id="92" creationId="{E985B914-3E90-FC6A-1090-840772C013CE}"/>
          </ac:picMkLst>
        </pc:picChg>
      </pc:sldChg>
      <pc:sldChg chg="modSp mod">
        <pc:chgData name="Nithish" userId="77afa989fab07092" providerId="LiveId" clId="{5217A58E-9392-4ABE-A311-DB7628C04533}" dt="2023-04-09T16:07:48.341" v="393" actId="1076"/>
        <pc:sldMkLst>
          <pc:docMk/>
          <pc:sldMk cId="1046834742" sldId="358"/>
        </pc:sldMkLst>
        <pc:spChg chg="mod">
          <ac:chgData name="Nithish" userId="77afa989fab07092" providerId="LiveId" clId="{5217A58E-9392-4ABE-A311-DB7628C04533}" dt="2023-04-09T16:07:48.341" v="393" actId="1076"/>
          <ac:spMkLst>
            <pc:docMk/>
            <pc:sldMk cId="1046834742" sldId="358"/>
            <ac:spMk id="6" creationId="{BB98B7AE-B908-03DC-AB95-5616B841EBFA}"/>
          </ac:spMkLst>
        </pc:spChg>
      </pc:sldChg>
      <pc:sldChg chg="add">
        <pc:chgData name="Nithish" userId="77afa989fab07092" providerId="LiveId" clId="{5217A58E-9392-4ABE-A311-DB7628C04533}" dt="2023-04-09T15:52:30.153" v="83"/>
        <pc:sldMkLst>
          <pc:docMk/>
          <pc:sldMk cId="558864242" sldId="359"/>
        </pc:sldMkLst>
      </pc:sldChg>
      <pc:sldChg chg="del">
        <pc:chgData name="Nithish" userId="77afa989fab07092" providerId="LiveId" clId="{5217A58E-9392-4ABE-A311-DB7628C04533}" dt="2023-04-09T15:52:08.086" v="79" actId="2696"/>
        <pc:sldMkLst>
          <pc:docMk/>
          <pc:sldMk cId="2615782227" sldId="359"/>
        </pc:sldMkLst>
      </pc:sldChg>
      <pc:sldChg chg="add">
        <pc:chgData name="Nithish" userId="77afa989fab07092" providerId="LiveId" clId="{5217A58E-9392-4ABE-A311-DB7628C04533}" dt="2023-04-09T15:52:30.153" v="83"/>
        <pc:sldMkLst>
          <pc:docMk/>
          <pc:sldMk cId="333484723" sldId="360"/>
        </pc:sldMkLst>
      </pc:sldChg>
      <pc:sldChg chg="del">
        <pc:chgData name="Nithish" userId="77afa989fab07092" providerId="LiveId" clId="{5217A58E-9392-4ABE-A311-DB7628C04533}" dt="2023-04-09T15:52:08.086" v="79" actId="2696"/>
        <pc:sldMkLst>
          <pc:docMk/>
          <pc:sldMk cId="3953432998" sldId="360"/>
        </pc:sldMkLst>
      </pc:sldChg>
      <pc:sldChg chg="del">
        <pc:chgData name="Nithish" userId="77afa989fab07092" providerId="LiveId" clId="{5217A58E-9392-4ABE-A311-DB7628C04533}" dt="2023-04-09T15:52:08.086" v="79" actId="2696"/>
        <pc:sldMkLst>
          <pc:docMk/>
          <pc:sldMk cId="1019006518" sldId="361"/>
        </pc:sldMkLst>
      </pc:sldChg>
      <pc:sldChg chg="add">
        <pc:chgData name="Nithish" userId="77afa989fab07092" providerId="LiveId" clId="{5217A58E-9392-4ABE-A311-DB7628C04533}" dt="2023-04-09T15:52:30.153" v="83"/>
        <pc:sldMkLst>
          <pc:docMk/>
          <pc:sldMk cId="2686495937" sldId="361"/>
        </pc:sldMkLst>
      </pc:sldChg>
      <pc:sldChg chg="add">
        <pc:chgData name="Nithish" userId="77afa989fab07092" providerId="LiveId" clId="{5217A58E-9392-4ABE-A311-DB7628C04533}" dt="2023-04-09T15:52:30.153" v="83"/>
        <pc:sldMkLst>
          <pc:docMk/>
          <pc:sldMk cId="2296219333" sldId="362"/>
        </pc:sldMkLst>
      </pc:sldChg>
      <pc:sldChg chg="del">
        <pc:chgData name="Nithish" userId="77afa989fab07092" providerId="LiveId" clId="{5217A58E-9392-4ABE-A311-DB7628C04533}" dt="2023-04-09T15:52:08.086" v="79" actId="2696"/>
        <pc:sldMkLst>
          <pc:docMk/>
          <pc:sldMk cId="2561824139" sldId="362"/>
        </pc:sldMkLst>
      </pc:sldChg>
      <pc:sldChg chg="add">
        <pc:chgData name="Nithish" userId="77afa989fab07092" providerId="LiveId" clId="{5217A58E-9392-4ABE-A311-DB7628C04533}" dt="2023-04-09T15:52:30.153" v="83"/>
        <pc:sldMkLst>
          <pc:docMk/>
          <pc:sldMk cId="1060961892" sldId="363"/>
        </pc:sldMkLst>
      </pc:sldChg>
      <pc:sldChg chg="del">
        <pc:chgData name="Nithish" userId="77afa989fab07092" providerId="LiveId" clId="{5217A58E-9392-4ABE-A311-DB7628C04533}" dt="2023-04-09T15:52:08.086" v="79" actId="2696"/>
        <pc:sldMkLst>
          <pc:docMk/>
          <pc:sldMk cId="1099211749" sldId="363"/>
        </pc:sldMkLst>
      </pc:sldChg>
      <pc:sldChg chg="modSp add mod">
        <pc:chgData name="Nithish" userId="77afa989fab07092" providerId="LiveId" clId="{5217A58E-9392-4ABE-A311-DB7628C04533}" dt="2023-04-09T15:50:01.312" v="74" actId="1037"/>
        <pc:sldMkLst>
          <pc:docMk/>
          <pc:sldMk cId="2360507131" sldId="364"/>
        </pc:sldMkLst>
        <pc:spChg chg="mod">
          <ac:chgData name="Nithish" userId="77afa989fab07092" providerId="LiveId" clId="{5217A58E-9392-4ABE-A311-DB7628C04533}" dt="2023-04-09T15:50:01.312" v="74" actId="1037"/>
          <ac:spMkLst>
            <pc:docMk/>
            <pc:sldMk cId="2360507131" sldId="364"/>
            <ac:spMk id="17" creationId="{D3CF5308-9F1B-BC0C-89B3-4AEAA0EE0EBB}"/>
          </ac:spMkLst>
        </pc:spChg>
      </pc:sldChg>
      <pc:sldChg chg="add del">
        <pc:chgData name="Nithish" userId="77afa989fab07092" providerId="LiveId" clId="{5217A58E-9392-4ABE-A311-DB7628C04533}" dt="2023-04-09T15:52:21.585" v="81" actId="47"/>
        <pc:sldMkLst>
          <pc:docMk/>
          <pc:sldMk cId="3221824340" sldId="365"/>
        </pc:sldMkLst>
      </pc:sldChg>
      <pc:sldChg chg="add">
        <pc:chgData name="Nithish" userId="77afa989fab07092" providerId="LiveId" clId="{5217A58E-9392-4ABE-A311-DB7628C04533}" dt="2023-04-09T15:50:34.853" v="76"/>
        <pc:sldMkLst>
          <pc:docMk/>
          <pc:sldMk cId="2221863468" sldId="366"/>
        </pc:sldMkLst>
      </pc:sldChg>
      <pc:sldChg chg="add del">
        <pc:chgData name="Nithish" userId="77afa989fab07092" providerId="LiveId" clId="{5217A58E-9392-4ABE-A311-DB7628C04533}" dt="2023-04-09T15:52:25.323" v="82" actId="47"/>
        <pc:sldMkLst>
          <pc:docMk/>
          <pc:sldMk cId="421360025" sldId="367"/>
        </pc:sldMkLst>
      </pc:sldChg>
      <pc:sldChg chg="addSp delSp modSp add mod">
        <pc:chgData name="Nithish" userId="77afa989fab07092" providerId="LiveId" clId="{5217A58E-9392-4ABE-A311-DB7628C04533}" dt="2023-04-09T16:27:39.103" v="777" actId="1076"/>
        <pc:sldMkLst>
          <pc:docMk/>
          <pc:sldMk cId="2170331763" sldId="367"/>
        </pc:sldMkLst>
        <pc:spChg chg="add del mod">
          <ac:chgData name="Nithish" userId="77afa989fab07092" providerId="LiveId" clId="{5217A58E-9392-4ABE-A311-DB7628C04533}" dt="2023-04-09T16:27:30.527" v="776" actId="1076"/>
          <ac:spMkLst>
            <pc:docMk/>
            <pc:sldMk cId="2170331763" sldId="367"/>
            <ac:spMk id="4" creationId="{01CEC3F5-B562-5030-726C-2FE0105A9DB1}"/>
          </ac:spMkLst>
        </pc:spChg>
        <pc:spChg chg="del">
          <ac:chgData name="Nithish" userId="77afa989fab07092" providerId="LiveId" clId="{5217A58E-9392-4ABE-A311-DB7628C04533}" dt="2023-04-09T16:03:29.060" v="306" actId="478"/>
          <ac:spMkLst>
            <pc:docMk/>
            <pc:sldMk cId="2170331763" sldId="367"/>
            <ac:spMk id="5" creationId="{00574672-8F7C-CAE2-3923-4BA258CB5DFE}"/>
          </ac:spMkLst>
        </pc:spChg>
        <pc:spChg chg="add mod">
          <ac:chgData name="Nithish" userId="77afa989fab07092" providerId="LiveId" clId="{5217A58E-9392-4ABE-A311-DB7628C04533}" dt="2023-04-09T16:27:39.103" v="777" actId="1076"/>
          <ac:spMkLst>
            <pc:docMk/>
            <pc:sldMk cId="2170331763" sldId="367"/>
            <ac:spMk id="6" creationId="{DB710C0B-FF68-49CC-8560-84DC8B8CFA22}"/>
          </ac:spMkLst>
        </pc:spChg>
        <pc:picChg chg="add mod">
          <ac:chgData name="Nithish" userId="77afa989fab07092" providerId="LiveId" clId="{5217A58E-9392-4ABE-A311-DB7628C04533}" dt="2023-04-09T16:07:22.672" v="385" actId="1036"/>
          <ac:picMkLst>
            <pc:docMk/>
            <pc:sldMk cId="2170331763" sldId="367"/>
            <ac:picMk id="2" creationId="{9434D6BB-5454-CF48-8316-312D14156EFC}"/>
          </ac:picMkLst>
        </pc:picChg>
        <pc:picChg chg="add del mod">
          <ac:chgData name="Nithish" userId="77afa989fab07092" providerId="LiveId" clId="{5217A58E-9392-4ABE-A311-DB7628C04533}" dt="2023-04-09T16:06:25.943" v="363"/>
          <ac:picMkLst>
            <pc:docMk/>
            <pc:sldMk cId="2170331763" sldId="367"/>
            <ac:picMk id="3" creationId="{3D3D00A6-F562-049F-BFF9-CBA7C9D420F1}"/>
          </ac:picMkLst>
        </pc:picChg>
        <pc:picChg chg="del">
          <ac:chgData name="Nithish" userId="77afa989fab07092" providerId="LiveId" clId="{5217A58E-9392-4ABE-A311-DB7628C04533}" dt="2023-04-09T16:03:24.730" v="305" actId="478"/>
          <ac:picMkLst>
            <pc:docMk/>
            <pc:sldMk cId="2170331763" sldId="367"/>
            <ac:picMk id="7" creationId="{8DFCEE6A-F242-C2DD-5F8D-76D3B1703C06}"/>
          </ac:picMkLst>
        </pc:picChg>
      </pc:sldChg>
      <pc:sldChg chg="add del">
        <pc:chgData name="Nithish" userId="77afa989fab07092" providerId="LiveId" clId="{5217A58E-9392-4ABE-A311-DB7628C04533}" dt="2023-04-09T16:03:16.597" v="303" actId="2696"/>
        <pc:sldMkLst>
          <pc:docMk/>
          <pc:sldMk cId="3971201829" sldId="367"/>
        </pc:sldMkLst>
      </pc:sldChg>
      <pc:sldChg chg="addSp delSp modSp add mod">
        <pc:chgData name="Nithish" userId="77afa989fab07092" providerId="LiveId" clId="{5217A58E-9392-4ABE-A311-DB7628C04533}" dt="2023-04-09T16:09:10.169" v="447" actId="1035"/>
        <pc:sldMkLst>
          <pc:docMk/>
          <pc:sldMk cId="649428256" sldId="368"/>
        </pc:sldMkLst>
        <pc:spChg chg="del">
          <ac:chgData name="Nithish" userId="77afa989fab07092" providerId="LiveId" clId="{5217A58E-9392-4ABE-A311-DB7628C04533}" dt="2023-04-09T16:08:00.825" v="395" actId="478"/>
          <ac:spMkLst>
            <pc:docMk/>
            <pc:sldMk cId="649428256" sldId="368"/>
            <ac:spMk id="4" creationId="{01CEC3F5-B562-5030-726C-2FE0105A9DB1}"/>
          </ac:spMkLst>
        </pc:spChg>
        <pc:spChg chg="mod">
          <ac:chgData name="Nithish" userId="77afa989fab07092" providerId="LiveId" clId="{5217A58E-9392-4ABE-A311-DB7628C04533}" dt="2023-04-09T16:09:10.169" v="447" actId="1035"/>
          <ac:spMkLst>
            <pc:docMk/>
            <pc:sldMk cId="649428256" sldId="368"/>
            <ac:spMk id="6" creationId="{DB710C0B-FF68-49CC-8560-84DC8B8CFA22}"/>
          </ac:spMkLst>
        </pc:spChg>
        <pc:picChg chg="add del">
          <ac:chgData name="Nithish" userId="77afa989fab07092" providerId="LiveId" clId="{5217A58E-9392-4ABE-A311-DB7628C04533}" dt="2023-04-09T16:08:31.168" v="400" actId="478"/>
          <ac:picMkLst>
            <pc:docMk/>
            <pc:sldMk cId="649428256" sldId="368"/>
            <ac:picMk id="2" creationId="{9434D6BB-5454-CF48-8316-312D14156EFC}"/>
          </ac:picMkLst>
        </pc:picChg>
        <pc:picChg chg="add mod">
          <ac:chgData name="Nithish" userId="77afa989fab07092" providerId="LiveId" clId="{5217A58E-9392-4ABE-A311-DB7628C04533}" dt="2023-04-09T16:08:19.948" v="398"/>
          <ac:picMkLst>
            <pc:docMk/>
            <pc:sldMk cId="649428256" sldId="368"/>
            <ac:picMk id="3" creationId="{1466773E-87B7-15C4-977C-6E450E1F9F4C}"/>
          </ac:picMkLst>
        </pc:picChg>
        <pc:picChg chg="add mod">
          <ac:chgData name="Nithish" userId="77afa989fab07092" providerId="LiveId" clId="{5217A58E-9392-4ABE-A311-DB7628C04533}" dt="2023-04-09T16:08:51.780" v="433" actId="14100"/>
          <ac:picMkLst>
            <pc:docMk/>
            <pc:sldMk cId="649428256" sldId="368"/>
            <ac:picMk id="5" creationId="{928866E1-6B84-B4EE-1FFE-10DACF9BFB97}"/>
          </ac:picMkLst>
        </pc:picChg>
      </pc:sldChg>
      <pc:sldChg chg="add del">
        <pc:chgData name="Nithish" userId="77afa989fab07092" providerId="LiveId" clId="{5217A58E-9392-4ABE-A311-DB7628C04533}" dt="2023-04-09T16:06:24.673" v="361"/>
        <pc:sldMkLst>
          <pc:docMk/>
          <pc:sldMk cId="3682360161" sldId="368"/>
        </pc:sldMkLst>
      </pc:sldChg>
      <pc:sldChg chg="add del">
        <pc:chgData name="Nithish" userId="77afa989fab07092" providerId="LiveId" clId="{5217A58E-9392-4ABE-A311-DB7628C04533}" dt="2023-04-09T16:06:24.311" v="360"/>
        <pc:sldMkLst>
          <pc:docMk/>
          <pc:sldMk cId="1663876702" sldId="369"/>
        </pc:sldMkLst>
      </pc:sldChg>
      <pc:sldChg chg="addSp delSp modSp add mod">
        <pc:chgData name="Nithish" userId="77afa989fab07092" providerId="LiveId" clId="{5217A58E-9392-4ABE-A311-DB7628C04533}" dt="2023-04-09T16:10:32.024" v="465" actId="1036"/>
        <pc:sldMkLst>
          <pc:docMk/>
          <pc:sldMk cId="3625323537" sldId="369"/>
        </pc:sldMkLst>
        <pc:spChg chg="mod">
          <ac:chgData name="Nithish" userId="77afa989fab07092" providerId="LiveId" clId="{5217A58E-9392-4ABE-A311-DB7628C04533}" dt="2023-04-09T16:10:03.451" v="463" actId="1076"/>
          <ac:spMkLst>
            <pc:docMk/>
            <pc:sldMk cId="3625323537" sldId="369"/>
            <ac:spMk id="6" creationId="{DB710C0B-FF68-49CC-8560-84DC8B8CFA22}"/>
          </ac:spMkLst>
        </pc:spChg>
        <pc:picChg chg="add mod">
          <ac:chgData name="Nithish" userId="77afa989fab07092" providerId="LiveId" clId="{5217A58E-9392-4ABE-A311-DB7628C04533}" dt="2023-04-09T16:10:32.024" v="465" actId="1036"/>
          <ac:picMkLst>
            <pc:docMk/>
            <pc:sldMk cId="3625323537" sldId="369"/>
            <ac:picMk id="2" creationId="{F6BEF469-55EE-2150-4680-3257EE3583CA}"/>
          </ac:picMkLst>
        </pc:picChg>
        <pc:picChg chg="del">
          <ac:chgData name="Nithish" userId="77afa989fab07092" providerId="LiveId" clId="{5217A58E-9392-4ABE-A311-DB7628C04533}" dt="2023-04-09T16:09:25.518" v="452" actId="478"/>
          <ac:picMkLst>
            <pc:docMk/>
            <pc:sldMk cId="3625323537" sldId="369"/>
            <ac:picMk id="5" creationId="{928866E1-6B84-B4EE-1FFE-10DACF9BFB97}"/>
          </ac:picMkLst>
        </pc:picChg>
      </pc:sldChg>
      <pc:sldChg chg="addSp delSp modSp add mod">
        <pc:chgData name="Nithish" userId="77afa989fab07092" providerId="LiveId" clId="{5217A58E-9392-4ABE-A311-DB7628C04533}" dt="2023-04-09T16:11:24.485" v="473" actId="1076"/>
        <pc:sldMkLst>
          <pc:docMk/>
          <pc:sldMk cId="1819967432" sldId="370"/>
        </pc:sldMkLst>
        <pc:spChg chg="mod">
          <ac:chgData name="Nithish" userId="77afa989fab07092" providerId="LiveId" clId="{5217A58E-9392-4ABE-A311-DB7628C04533}" dt="2023-04-09T16:11:24.485" v="473" actId="1076"/>
          <ac:spMkLst>
            <pc:docMk/>
            <pc:sldMk cId="1819967432" sldId="370"/>
            <ac:spMk id="6" creationId="{DB710C0B-FF68-49CC-8560-84DC8B8CFA22}"/>
          </ac:spMkLst>
        </pc:spChg>
        <pc:picChg chg="add mod">
          <ac:chgData name="Nithish" userId="77afa989fab07092" providerId="LiveId" clId="{5217A58E-9392-4ABE-A311-DB7628C04533}" dt="2023-04-09T16:10:52.516" v="470" actId="14100"/>
          <ac:picMkLst>
            <pc:docMk/>
            <pc:sldMk cId="1819967432" sldId="370"/>
            <ac:picMk id="2" creationId="{C615FA73-D49F-E60B-4090-6CE793E4FB32}"/>
          </ac:picMkLst>
        </pc:picChg>
        <pc:picChg chg="del">
          <ac:chgData name="Nithish" userId="77afa989fab07092" providerId="LiveId" clId="{5217A58E-9392-4ABE-A311-DB7628C04533}" dt="2023-04-09T16:10:40.836" v="466" actId="478"/>
          <ac:picMkLst>
            <pc:docMk/>
            <pc:sldMk cId="1819967432" sldId="370"/>
            <ac:picMk id="5" creationId="{928866E1-6B84-B4EE-1FFE-10DACF9BFB97}"/>
          </ac:picMkLst>
        </pc:picChg>
      </pc:sldChg>
      <pc:sldChg chg="add del">
        <pc:chgData name="Nithish" userId="77afa989fab07092" providerId="LiveId" clId="{5217A58E-9392-4ABE-A311-DB7628C04533}" dt="2023-04-09T16:06:23.381" v="359"/>
        <pc:sldMkLst>
          <pc:docMk/>
          <pc:sldMk cId="3439343481" sldId="370"/>
        </pc:sldMkLst>
      </pc:sldChg>
      <pc:sldChg chg="addSp delSp modSp add mod">
        <pc:chgData name="Nithish" userId="77afa989fab07092" providerId="LiveId" clId="{5217A58E-9392-4ABE-A311-DB7628C04533}" dt="2023-04-09T16:12:36.304" v="480" actId="1076"/>
        <pc:sldMkLst>
          <pc:docMk/>
          <pc:sldMk cId="678550803" sldId="371"/>
        </pc:sldMkLst>
        <pc:spChg chg="mod">
          <ac:chgData name="Nithish" userId="77afa989fab07092" providerId="LiveId" clId="{5217A58E-9392-4ABE-A311-DB7628C04533}" dt="2023-04-09T16:12:36.304" v="480" actId="1076"/>
          <ac:spMkLst>
            <pc:docMk/>
            <pc:sldMk cId="678550803" sldId="371"/>
            <ac:spMk id="6" creationId="{DB710C0B-FF68-49CC-8560-84DC8B8CFA22}"/>
          </ac:spMkLst>
        </pc:spChg>
        <pc:picChg chg="add mod">
          <ac:chgData name="Nithish" userId="77afa989fab07092" providerId="LiveId" clId="{5217A58E-9392-4ABE-A311-DB7628C04533}" dt="2023-04-09T16:12:11.719" v="477" actId="14100"/>
          <ac:picMkLst>
            <pc:docMk/>
            <pc:sldMk cId="678550803" sldId="371"/>
            <ac:picMk id="2" creationId="{DDCC5364-D259-35C4-7A78-1F15E7D36DEB}"/>
          </ac:picMkLst>
        </pc:picChg>
        <pc:picChg chg="del">
          <ac:chgData name="Nithish" userId="77afa989fab07092" providerId="LiveId" clId="{5217A58E-9392-4ABE-A311-DB7628C04533}" dt="2023-04-09T16:11:58.388" v="474" actId="478"/>
          <ac:picMkLst>
            <pc:docMk/>
            <pc:sldMk cId="678550803" sldId="371"/>
            <ac:picMk id="5" creationId="{928866E1-6B84-B4EE-1FFE-10DACF9BFB97}"/>
          </ac:picMkLst>
        </pc:picChg>
      </pc:sldChg>
      <pc:sldChg chg="add del">
        <pc:chgData name="Nithish" userId="77afa989fab07092" providerId="LiveId" clId="{5217A58E-9392-4ABE-A311-DB7628C04533}" dt="2023-04-09T16:06:22.278" v="358"/>
        <pc:sldMkLst>
          <pc:docMk/>
          <pc:sldMk cId="2874220282" sldId="371"/>
        </pc:sldMkLst>
      </pc:sldChg>
      <pc:sldChg chg="add del">
        <pc:chgData name="Nithish" userId="77afa989fab07092" providerId="LiveId" clId="{5217A58E-9392-4ABE-A311-DB7628C04533}" dt="2023-04-09T16:06:21.948" v="357"/>
        <pc:sldMkLst>
          <pc:docMk/>
          <pc:sldMk cId="1288938386" sldId="372"/>
        </pc:sldMkLst>
      </pc:sldChg>
      <pc:sldChg chg="addSp delSp modSp add mod">
        <pc:chgData name="Nithish" userId="77afa989fab07092" providerId="LiveId" clId="{5217A58E-9392-4ABE-A311-DB7628C04533}" dt="2023-04-09T16:13:31.149" v="490" actId="1076"/>
        <pc:sldMkLst>
          <pc:docMk/>
          <pc:sldMk cId="4023777933" sldId="372"/>
        </pc:sldMkLst>
        <pc:spChg chg="mod">
          <ac:chgData name="Nithish" userId="77afa989fab07092" providerId="LiveId" clId="{5217A58E-9392-4ABE-A311-DB7628C04533}" dt="2023-04-09T16:13:31.149" v="490" actId="1076"/>
          <ac:spMkLst>
            <pc:docMk/>
            <pc:sldMk cId="4023777933" sldId="372"/>
            <ac:spMk id="6" creationId="{DB710C0B-FF68-49CC-8560-84DC8B8CFA22}"/>
          </ac:spMkLst>
        </pc:spChg>
        <pc:picChg chg="add mod">
          <ac:chgData name="Nithish" userId="77afa989fab07092" providerId="LiveId" clId="{5217A58E-9392-4ABE-A311-DB7628C04533}" dt="2023-04-09T16:13:06.524" v="486" actId="14100"/>
          <ac:picMkLst>
            <pc:docMk/>
            <pc:sldMk cId="4023777933" sldId="372"/>
            <ac:picMk id="2" creationId="{B186727D-4ECC-5ABD-5ABE-15BCD10637F9}"/>
          </ac:picMkLst>
        </pc:picChg>
        <pc:picChg chg="del">
          <ac:chgData name="Nithish" userId="77afa989fab07092" providerId="LiveId" clId="{5217A58E-9392-4ABE-A311-DB7628C04533}" dt="2023-04-09T16:12:51.756" v="481" actId="478"/>
          <ac:picMkLst>
            <pc:docMk/>
            <pc:sldMk cId="4023777933" sldId="372"/>
            <ac:picMk id="5" creationId="{928866E1-6B84-B4EE-1FFE-10DACF9BFB97}"/>
          </ac:picMkLst>
        </pc:picChg>
      </pc:sldChg>
      <pc:sldChg chg="addSp delSp modSp add mod">
        <pc:chgData name="Nithish" userId="77afa989fab07092" providerId="LiveId" clId="{5217A58E-9392-4ABE-A311-DB7628C04533}" dt="2023-04-09T16:16:30.187" v="526" actId="1035"/>
        <pc:sldMkLst>
          <pc:docMk/>
          <pc:sldMk cId="1437942582" sldId="373"/>
        </pc:sldMkLst>
        <pc:spChg chg="mod">
          <ac:chgData name="Nithish" userId="77afa989fab07092" providerId="LiveId" clId="{5217A58E-9392-4ABE-A311-DB7628C04533}" dt="2023-04-09T16:16:26.883" v="525" actId="1076"/>
          <ac:spMkLst>
            <pc:docMk/>
            <pc:sldMk cId="1437942582" sldId="373"/>
            <ac:spMk id="6" creationId="{DB710C0B-FF68-49CC-8560-84DC8B8CFA22}"/>
          </ac:spMkLst>
        </pc:spChg>
        <pc:picChg chg="del">
          <ac:chgData name="Nithish" userId="77afa989fab07092" providerId="LiveId" clId="{5217A58E-9392-4ABE-A311-DB7628C04533}" dt="2023-04-09T16:13:54.297" v="494" actId="478"/>
          <ac:picMkLst>
            <pc:docMk/>
            <pc:sldMk cId="1437942582" sldId="373"/>
            <ac:picMk id="2" creationId="{DDCC5364-D259-35C4-7A78-1F15E7D36DEB}"/>
          </ac:picMkLst>
        </pc:picChg>
        <pc:picChg chg="add del mod">
          <ac:chgData name="Nithish" userId="77afa989fab07092" providerId="LiveId" clId="{5217A58E-9392-4ABE-A311-DB7628C04533}" dt="2023-04-09T16:15:49.546" v="516" actId="478"/>
          <ac:picMkLst>
            <pc:docMk/>
            <pc:sldMk cId="1437942582" sldId="373"/>
            <ac:picMk id="3" creationId="{FA95178C-B35F-62B6-CE54-88337FFB8937}"/>
          </ac:picMkLst>
        </pc:picChg>
        <pc:picChg chg="add mod">
          <ac:chgData name="Nithish" userId="77afa989fab07092" providerId="LiveId" clId="{5217A58E-9392-4ABE-A311-DB7628C04533}" dt="2023-04-09T16:16:30.187" v="526" actId="1035"/>
          <ac:picMkLst>
            <pc:docMk/>
            <pc:sldMk cId="1437942582" sldId="373"/>
            <ac:picMk id="4" creationId="{4F9D8FB6-B330-E9E7-35F9-829212D53343}"/>
          </ac:picMkLst>
        </pc:picChg>
      </pc:sldChg>
      <pc:sldChg chg="addSp delSp modSp add mod">
        <pc:chgData name="Nithish" userId="77afa989fab07092" providerId="LiveId" clId="{5217A58E-9392-4ABE-A311-DB7628C04533}" dt="2023-04-09T16:15:15.266" v="514" actId="1076"/>
        <pc:sldMkLst>
          <pc:docMk/>
          <pc:sldMk cId="2684639427" sldId="374"/>
        </pc:sldMkLst>
        <pc:spChg chg="mod">
          <ac:chgData name="Nithish" userId="77afa989fab07092" providerId="LiveId" clId="{5217A58E-9392-4ABE-A311-DB7628C04533}" dt="2023-04-09T16:15:15.266" v="514" actId="1076"/>
          <ac:spMkLst>
            <pc:docMk/>
            <pc:sldMk cId="2684639427" sldId="374"/>
            <ac:spMk id="6" creationId="{DB710C0B-FF68-49CC-8560-84DC8B8CFA22}"/>
          </ac:spMkLst>
        </pc:spChg>
        <pc:picChg chg="del">
          <ac:chgData name="Nithish" userId="77afa989fab07092" providerId="LiveId" clId="{5217A58E-9392-4ABE-A311-DB7628C04533}" dt="2023-04-09T16:14:36.351" v="503" actId="478"/>
          <ac:picMkLst>
            <pc:docMk/>
            <pc:sldMk cId="2684639427" sldId="374"/>
            <ac:picMk id="2" creationId="{DDCC5364-D259-35C4-7A78-1F15E7D36DEB}"/>
          </ac:picMkLst>
        </pc:picChg>
        <pc:picChg chg="add mod">
          <ac:chgData name="Nithish" userId="77afa989fab07092" providerId="LiveId" clId="{5217A58E-9392-4ABE-A311-DB7628C04533}" dt="2023-04-09T16:14:48.265" v="507" actId="14100"/>
          <ac:picMkLst>
            <pc:docMk/>
            <pc:sldMk cId="2684639427" sldId="374"/>
            <ac:picMk id="3" creationId="{FC6C8518-C986-C866-C692-0CD8849DB5F3}"/>
          </ac:picMkLst>
        </pc:picChg>
      </pc:sldChg>
      <pc:sldChg chg="add del">
        <pc:chgData name="Nithish" userId="77afa989fab07092" providerId="LiveId" clId="{5217A58E-9392-4ABE-A311-DB7628C04533}" dt="2023-04-09T16:16:37.687" v="527" actId="47"/>
        <pc:sldMkLst>
          <pc:docMk/>
          <pc:sldMk cId="2331448827" sldId="375"/>
        </pc:sldMkLst>
      </pc:sldChg>
      <pc:sldChg chg="add">
        <pc:chgData name="Nithish" userId="77afa989fab07092" providerId="LiveId" clId="{5217A58E-9392-4ABE-A311-DB7628C04533}" dt="2023-04-09T16:15:38.948" v="515"/>
        <pc:sldMkLst>
          <pc:docMk/>
          <pc:sldMk cId="4286497339" sldId="376"/>
        </pc:sldMkLst>
      </pc:sldChg>
      <pc:sldChg chg="delSp modSp add mod">
        <pc:chgData name="Nithish" userId="77afa989fab07092" providerId="LiveId" clId="{5217A58E-9392-4ABE-A311-DB7628C04533}" dt="2023-04-09T16:23:59.665" v="707" actId="207"/>
        <pc:sldMkLst>
          <pc:docMk/>
          <pc:sldMk cId="806246924" sldId="377"/>
        </pc:sldMkLst>
        <pc:spChg chg="del">
          <ac:chgData name="Nithish" userId="77afa989fab07092" providerId="LiveId" clId="{5217A58E-9392-4ABE-A311-DB7628C04533}" dt="2023-04-09T16:22:30.200" v="632" actId="478"/>
          <ac:spMkLst>
            <pc:docMk/>
            <pc:sldMk cId="806246924" sldId="377"/>
            <ac:spMk id="4" creationId="{0F7CBDC6-EEAA-E3B6-B65F-04600401C21B}"/>
          </ac:spMkLst>
        </pc:spChg>
        <pc:spChg chg="mod">
          <ac:chgData name="Nithish" userId="77afa989fab07092" providerId="LiveId" clId="{5217A58E-9392-4ABE-A311-DB7628C04533}" dt="2023-04-09T16:23:59.665" v="707" actId="207"/>
          <ac:spMkLst>
            <pc:docMk/>
            <pc:sldMk cId="806246924" sldId="377"/>
            <ac:spMk id="324" creationId="{00000000-0000-0000-0000-000000000000}"/>
          </ac:spMkLst>
        </pc:spChg>
      </pc:sldChg>
      <pc:sldChg chg="addSp delSp modSp add mod">
        <pc:chgData name="Nithish" userId="77afa989fab07092" providerId="LiveId" clId="{5217A58E-9392-4ABE-A311-DB7628C04533}" dt="2023-04-09T16:37:14.460" v="896" actId="207"/>
        <pc:sldMkLst>
          <pc:docMk/>
          <pc:sldMk cId="3376645810" sldId="378"/>
        </pc:sldMkLst>
        <pc:spChg chg="mod">
          <ac:chgData name="Nithish" userId="77afa989fab07092" providerId="LiveId" clId="{5217A58E-9392-4ABE-A311-DB7628C04533}" dt="2023-04-09T16:27:51.439" v="778" actId="1076"/>
          <ac:spMkLst>
            <pc:docMk/>
            <pc:sldMk cId="3376645810" sldId="378"/>
            <ac:spMk id="2" creationId="{7F77DC22-7349-19C9-CB9A-DECCCF4BD20A}"/>
          </ac:spMkLst>
        </pc:spChg>
        <pc:spChg chg="mod">
          <ac:chgData name="Nithish" userId="77afa989fab07092" providerId="LiveId" clId="{5217A58E-9392-4ABE-A311-DB7628C04533}" dt="2023-04-09T16:37:14.460" v="896" actId="207"/>
          <ac:spMkLst>
            <pc:docMk/>
            <pc:sldMk cId="3376645810" sldId="378"/>
            <ac:spMk id="4" creationId="{D04225EF-41A5-8CF1-1A7B-7634AACE0F6F}"/>
          </ac:spMkLst>
        </pc:spChg>
        <pc:spChg chg="add del">
          <ac:chgData name="Nithish" userId="77afa989fab07092" providerId="LiveId" clId="{5217A58E-9392-4ABE-A311-DB7628C04533}" dt="2023-04-09T16:28:34.077" v="781" actId="22"/>
          <ac:spMkLst>
            <pc:docMk/>
            <pc:sldMk cId="3376645810" sldId="378"/>
            <ac:spMk id="5" creationId="{1D7920B9-86A3-49AD-28FB-FDD040309F8E}"/>
          </ac:spMkLst>
        </pc:spChg>
      </pc:sldChg>
      <pc:sldChg chg="delSp modSp add mod">
        <pc:chgData name="Nithish" userId="77afa989fab07092" providerId="LiveId" clId="{5217A58E-9392-4ABE-A311-DB7628C04533}" dt="2023-04-09T16:29:46.571" v="809" actId="1036"/>
        <pc:sldMkLst>
          <pc:docMk/>
          <pc:sldMk cId="1633862149" sldId="379"/>
        </pc:sldMkLst>
        <pc:spChg chg="del mod topLvl">
          <ac:chgData name="Nithish" userId="77afa989fab07092" providerId="LiveId" clId="{5217A58E-9392-4ABE-A311-DB7628C04533}" dt="2023-04-09T16:29:42.663" v="795" actId="478"/>
          <ac:spMkLst>
            <pc:docMk/>
            <pc:sldMk cId="1633862149" sldId="379"/>
            <ac:spMk id="2" creationId="{7F77DC22-7349-19C9-CB9A-DECCCF4BD20A}"/>
          </ac:spMkLst>
        </pc:spChg>
        <pc:spChg chg="mod topLvl">
          <ac:chgData name="Nithish" userId="77afa989fab07092" providerId="LiveId" clId="{5217A58E-9392-4ABE-A311-DB7628C04533}" dt="2023-04-09T16:29:46.571" v="809" actId="1036"/>
          <ac:spMkLst>
            <pc:docMk/>
            <pc:sldMk cId="1633862149" sldId="379"/>
            <ac:spMk id="4" creationId="{D04225EF-41A5-8CF1-1A7B-7634AACE0F6F}"/>
          </ac:spMkLst>
        </pc:spChg>
        <pc:grpChg chg="del">
          <ac:chgData name="Nithish" userId="77afa989fab07092" providerId="LiveId" clId="{5217A58E-9392-4ABE-A311-DB7628C04533}" dt="2023-04-09T16:29:42.663" v="795" actId="478"/>
          <ac:grpSpMkLst>
            <pc:docMk/>
            <pc:sldMk cId="1633862149" sldId="379"/>
            <ac:grpSpMk id="6" creationId="{331BCE7E-10E1-08C3-8B64-665428E4C57D}"/>
          </ac:grpSpMkLst>
        </pc:grpChg>
      </pc:sldChg>
      <pc:sldChg chg="add del">
        <pc:chgData name="Nithish" userId="77afa989fab07092" providerId="LiveId" clId="{5217A58E-9392-4ABE-A311-DB7628C04533}" dt="2023-04-09T16:29:55.794" v="812" actId="47"/>
        <pc:sldMkLst>
          <pc:docMk/>
          <pc:sldMk cId="1221523647" sldId="380"/>
        </pc:sldMkLst>
      </pc:sldChg>
      <pc:sldChg chg="modSp add mod">
        <pc:chgData name="Nithish" userId="77afa989fab07092" providerId="LiveId" clId="{5217A58E-9392-4ABE-A311-DB7628C04533}" dt="2023-04-09T16:30:28.213" v="815" actId="21"/>
        <pc:sldMkLst>
          <pc:docMk/>
          <pc:sldMk cId="171574649" sldId="381"/>
        </pc:sldMkLst>
        <pc:spChg chg="mod">
          <ac:chgData name="Nithish" userId="77afa989fab07092" providerId="LiveId" clId="{5217A58E-9392-4ABE-A311-DB7628C04533}" dt="2023-04-09T16:30:28.213" v="815" actId="21"/>
          <ac:spMkLst>
            <pc:docMk/>
            <pc:sldMk cId="171574649" sldId="381"/>
            <ac:spMk id="4" creationId="{D04225EF-41A5-8CF1-1A7B-7634AACE0F6F}"/>
          </ac:spMkLst>
        </pc:spChg>
      </pc:sldChg>
      <pc:sldChg chg="modSp add mod">
        <pc:chgData name="Nithish" userId="77afa989fab07092" providerId="LiveId" clId="{5217A58E-9392-4ABE-A311-DB7628C04533}" dt="2023-04-09T16:31:10.967" v="829" actId="21"/>
        <pc:sldMkLst>
          <pc:docMk/>
          <pc:sldMk cId="2349321554" sldId="382"/>
        </pc:sldMkLst>
        <pc:spChg chg="mod">
          <ac:chgData name="Nithish" userId="77afa989fab07092" providerId="LiveId" clId="{5217A58E-9392-4ABE-A311-DB7628C04533}" dt="2023-04-09T16:31:10.967" v="829" actId="21"/>
          <ac:spMkLst>
            <pc:docMk/>
            <pc:sldMk cId="2349321554" sldId="382"/>
            <ac:spMk id="4" creationId="{D04225EF-41A5-8CF1-1A7B-7634AACE0F6F}"/>
          </ac:spMkLst>
        </pc:spChg>
      </pc:sldChg>
      <pc:sldChg chg="modSp add mod">
        <pc:chgData name="Nithish" userId="77afa989fab07092" providerId="LiveId" clId="{5217A58E-9392-4ABE-A311-DB7628C04533}" dt="2023-04-09T16:31:43.246" v="836" actId="21"/>
        <pc:sldMkLst>
          <pc:docMk/>
          <pc:sldMk cId="1853892416" sldId="383"/>
        </pc:sldMkLst>
        <pc:spChg chg="mod">
          <ac:chgData name="Nithish" userId="77afa989fab07092" providerId="LiveId" clId="{5217A58E-9392-4ABE-A311-DB7628C04533}" dt="2023-04-09T16:31:43.246" v="836" actId="21"/>
          <ac:spMkLst>
            <pc:docMk/>
            <pc:sldMk cId="1853892416" sldId="383"/>
            <ac:spMk id="4" creationId="{D04225EF-41A5-8CF1-1A7B-7634AACE0F6F}"/>
          </ac:spMkLst>
        </pc:spChg>
      </pc:sldChg>
      <pc:sldChg chg="modSp add mod">
        <pc:chgData name="Nithish" userId="77afa989fab07092" providerId="LiveId" clId="{5217A58E-9392-4ABE-A311-DB7628C04533}" dt="2023-04-09T16:32:25.633" v="843" actId="21"/>
        <pc:sldMkLst>
          <pc:docMk/>
          <pc:sldMk cId="3961616192" sldId="384"/>
        </pc:sldMkLst>
        <pc:spChg chg="mod">
          <ac:chgData name="Nithish" userId="77afa989fab07092" providerId="LiveId" clId="{5217A58E-9392-4ABE-A311-DB7628C04533}" dt="2023-04-09T16:32:25.633" v="843" actId="21"/>
          <ac:spMkLst>
            <pc:docMk/>
            <pc:sldMk cId="3961616192" sldId="384"/>
            <ac:spMk id="4" creationId="{D04225EF-41A5-8CF1-1A7B-7634AACE0F6F}"/>
          </ac:spMkLst>
        </pc:spChg>
      </pc:sldChg>
      <pc:sldChg chg="modSp add mod">
        <pc:chgData name="Nithish" userId="77afa989fab07092" providerId="LiveId" clId="{5217A58E-9392-4ABE-A311-DB7628C04533}" dt="2023-04-09T16:33:06.059" v="848" actId="21"/>
        <pc:sldMkLst>
          <pc:docMk/>
          <pc:sldMk cId="684296224" sldId="385"/>
        </pc:sldMkLst>
        <pc:spChg chg="mod">
          <ac:chgData name="Nithish" userId="77afa989fab07092" providerId="LiveId" clId="{5217A58E-9392-4ABE-A311-DB7628C04533}" dt="2023-04-09T16:33:06.059" v="848" actId="21"/>
          <ac:spMkLst>
            <pc:docMk/>
            <pc:sldMk cId="684296224" sldId="385"/>
            <ac:spMk id="4" creationId="{D04225EF-41A5-8CF1-1A7B-7634AACE0F6F}"/>
          </ac:spMkLst>
        </pc:spChg>
      </pc:sldChg>
      <pc:sldChg chg="modSp add mod">
        <pc:chgData name="Nithish" userId="77afa989fab07092" providerId="LiveId" clId="{5217A58E-9392-4ABE-A311-DB7628C04533}" dt="2023-04-09T16:33:19.485" v="863" actId="1035"/>
        <pc:sldMkLst>
          <pc:docMk/>
          <pc:sldMk cId="1555693313" sldId="386"/>
        </pc:sldMkLst>
        <pc:spChg chg="mod">
          <ac:chgData name="Nithish" userId="77afa989fab07092" providerId="LiveId" clId="{5217A58E-9392-4ABE-A311-DB7628C04533}" dt="2023-04-09T16:33:19.485" v="863" actId="1035"/>
          <ac:spMkLst>
            <pc:docMk/>
            <pc:sldMk cId="1555693313" sldId="386"/>
            <ac:spMk id="4" creationId="{D04225EF-41A5-8CF1-1A7B-7634AACE0F6F}"/>
          </ac:spMkLst>
        </pc:spChg>
      </pc:sldChg>
      <pc:sldChg chg="modSp add mod">
        <pc:chgData name="Nithish" userId="77afa989fab07092" providerId="LiveId" clId="{5217A58E-9392-4ABE-A311-DB7628C04533}" dt="2023-04-09T16:34:10.024" v="872" actId="21"/>
        <pc:sldMkLst>
          <pc:docMk/>
          <pc:sldMk cId="3478462343" sldId="387"/>
        </pc:sldMkLst>
        <pc:spChg chg="mod">
          <ac:chgData name="Nithish" userId="77afa989fab07092" providerId="LiveId" clId="{5217A58E-9392-4ABE-A311-DB7628C04533}" dt="2023-04-09T16:34:10.024" v="872" actId="21"/>
          <ac:spMkLst>
            <pc:docMk/>
            <pc:sldMk cId="3478462343" sldId="387"/>
            <ac:spMk id="4" creationId="{D04225EF-41A5-8CF1-1A7B-7634AACE0F6F}"/>
          </ac:spMkLst>
        </pc:spChg>
      </pc:sldChg>
      <pc:sldChg chg="modSp add mod">
        <pc:chgData name="Nithish" userId="77afa989fab07092" providerId="LiveId" clId="{5217A58E-9392-4ABE-A311-DB7628C04533}" dt="2023-04-09T16:35:07.533" v="879" actId="21"/>
        <pc:sldMkLst>
          <pc:docMk/>
          <pc:sldMk cId="3863853320" sldId="388"/>
        </pc:sldMkLst>
        <pc:spChg chg="mod">
          <ac:chgData name="Nithish" userId="77afa989fab07092" providerId="LiveId" clId="{5217A58E-9392-4ABE-A311-DB7628C04533}" dt="2023-04-09T16:35:07.533" v="879" actId="21"/>
          <ac:spMkLst>
            <pc:docMk/>
            <pc:sldMk cId="3863853320" sldId="388"/>
            <ac:spMk id="4" creationId="{D04225EF-41A5-8CF1-1A7B-7634AACE0F6F}"/>
          </ac:spMkLst>
        </pc:spChg>
      </pc:sldChg>
      <pc:sldChg chg="modSp add mod">
        <pc:chgData name="Nithish" userId="77afa989fab07092" providerId="LiveId" clId="{5217A58E-9392-4ABE-A311-DB7628C04533}" dt="2023-04-09T16:35:16.990" v="882" actId="21"/>
        <pc:sldMkLst>
          <pc:docMk/>
          <pc:sldMk cId="1881862144" sldId="389"/>
        </pc:sldMkLst>
        <pc:spChg chg="mod">
          <ac:chgData name="Nithish" userId="77afa989fab07092" providerId="LiveId" clId="{5217A58E-9392-4ABE-A311-DB7628C04533}" dt="2023-04-09T16:35:16.990" v="882" actId="21"/>
          <ac:spMkLst>
            <pc:docMk/>
            <pc:sldMk cId="1881862144" sldId="389"/>
            <ac:spMk id="4" creationId="{D04225EF-41A5-8CF1-1A7B-7634AACE0F6F}"/>
          </ac:spMkLst>
        </pc:spChg>
      </pc:sldChg>
      <pc:sldChg chg="modSp add mod">
        <pc:chgData name="Nithish" userId="77afa989fab07092" providerId="LiveId" clId="{5217A58E-9392-4ABE-A311-DB7628C04533}" dt="2023-04-09T16:35:32.380" v="885"/>
        <pc:sldMkLst>
          <pc:docMk/>
          <pc:sldMk cId="255425445" sldId="390"/>
        </pc:sldMkLst>
        <pc:spChg chg="mod">
          <ac:chgData name="Nithish" userId="77afa989fab07092" providerId="LiveId" clId="{5217A58E-9392-4ABE-A311-DB7628C04533}" dt="2023-04-09T16:35:32.380" v="885"/>
          <ac:spMkLst>
            <pc:docMk/>
            <pc:sldMk cId="255425445" sldId="390"/>
            <ac:spMk id="4" creationId="{D04225EF-41A5-8CF1-1A7B-7634AACE0F6F}"/>
          </ac:spMkLst>
        </pc:spChg>
      </pc:sldChg>
      <pc:sldChg chg="modSp add mod">
        <pc:chgData name="Nithish" userId="77afa989fab07092" providerId="LiveId" clId="{5217A58E-9392-4ABE-A311-DB7628C04533}" dt="2023-04-09T16:37:34.514" v="902" actId="21"/>
        <pc:sldMkLst>
          <pc:docMk/>
          <pc:sldMk cId="1116953483" sldId="391"/>
        </pc:sldMkLst>
        <pc:spChg chg="mod">
          <ac:chgData name="Nithish" userId="77afa989fab07092" providerId="LiveId" clId="{5217A58E-9392-4ABE-A311-DB7628C04533}" dt="2023-04-09T16:37:34.514" v="902" actId="21"/>
          <ac:spMkLst>
            <pc:docMk/>
            <pc:sldMk cId="1116953483" sldId="391"/>
            <ac:spMk id="4" creationId="{D04225EF-41A5-8CF1-1A7B-7634AACE0F6F}"/>
          </ac:spMkLst>
        </pc:spChg>
      </pc:sldChg>
      <pc:sldChg chg="modSp add mod">
        <pc:chgData name="Nithish" userId="77afa989fab07092" providerId="LiveId" clId="{5217A58E-9392-4ABE-A311-DB7628C04533}" dt="2023-04-09T16:37:55.986" v="907" actId="21"/>
        <pc:sldMkLst>
          <pc:docMk/>
          <pc:sldMk cId="3810767885" sldId="392"/>
        </pc:sldMkLst>
        <pc:spChg chg="mod">
          <ac:chgData name="Nithish" userId="77afa989fab07092" providerId="LiveId" clId="{5217A58E-9392-4ABE-A311-DB7628C04533}" dt="2023-04-09T16:37:55.986" v="907" actId="21"/>
          <ac:spMkLst>
            <pc:docMk/>
            <pc:sldMk cId="3810767885" sldId="392"/>
            <ac:spMk id="4" creationId="{D04225EF-41A5-8CF1-1A7B-7634AACE0F6F}"/>
          </ac:spMkLst>
        </pc:spChg>
      </pc:sldChg>
      <pc:sldChg chg="modSp add mod">
        <pc:chgData name="Nithish" userId="77afa989fab07092" providerId="LiveId" clId="{5217A58E-9392-4ABE-A311-DB7628C04533}" dt="2023-04-09T16:38:06.528" v="909" actId="21"/>
        <pc:sldMkLst>
          <pc:docMk/>
          <pc:sldMk cId="1257807649" sldId="393"/>
        </pc:sldMkLst>
        <pc:spChg chg="mod">
          <ac:chgData name="Nithish" userId="77afa989fab07092" providerId="LiveId" clId="{5217A58E-9392-4ABE-A311-DB7628C04533}" dt="2023-04-09T16:38:06.528" v="909" actId="21"/>
          <ac:spMkLst>
            <pc:docMk/>
            <pc:sldMk cId="1257807649" sldId="393"/>
            <ac:spMk id="4" creationId="{D04225EF-41A5-8CF1-1A7B-7634AACE0F6F}"/>
          </ac:spMkLst>
        </pc:spChg>
      </pc:sldChg>
      <pc:sldChg chg="modSp add mod">
        <pc:chgData name="Nithish" userId="77afa989fab07092" providerId="LiveId" clId="{5217A58E-9392-4ABE-A311-DB7628C04533}" dt="2023-04-09T16:38:29.473" v="914" actId="20577"/>
        <pc:sldMkLst>
          <pc:docMk/>
          <pc:sldMk cId="4022916923" sldId="394"/>
        </pc:sldMkLst>
        <pc:spChg chg="mod">
          <ac:chgData name="Nithish" userId="77afa989fab07092" providerId="LiveId" clId="{5217A58E-9392-4ABE-A311-DB7628C04533}" dt="2023-04-09T16:38:29.473" v="914" actId="20577"/>
          <ac:spMkLst>
            <pc:docMk/>
            <pc:sldMk cId="4022916923" sldId="394"/>
            <ac:spMk id="4" creationId="{D04225EF-41A5-8CF1-1A7B-7634AACE0F6F}"/>
          </ac:spMkLst>
        </pc:spChg>
      </pc:sldChg>
      <pc:sldChg chg="addSp delSp modSp add mod">
        <pc:chgData name="Nithish" userId="77afa989fab07092" providerId="LiveId" clId="{5217A58E-9392-4ABE-A311-DB7628C04533}" dt="2023-04-09T17:51:18.080" v="1352" actId="207"/>
        <pc:sldMkLst>
          <pc:docMk/>
          <pc:sldMk cId="465508178" sldId="395"/>
        </pc:sldMkLst>
        <pc:spChg chg="add del mod">
          <ac:chgData name="Nithish" userId="77afa989fab07092" providerId="LiveId" clId="{5217A58E-9392-4ABE-A311-DB7628C04533}" dt="2023-04-09T17:22:11.160" v="1179" actId="478"/>
          <ac:spMkLst>
            <pc:docMk/>
            <pc:sldMk cId="465508178" sldId="395"/>
            <ac:spMk id="4" creationId="{86598DAB-45A2-E5A0-4976-0A1391E7430F}"/>
          </ac:spMkLst>
        </pc:spChg>
        <pc:spChg chg="del">
          <ac:chgData name="Nithish" userId="77afa989fab07092" providerId="LiveId" clId="{5217A58E-9392-4ABE-A311-DB7628C04533}" dt="2023-04-09T17:22:07.042" v="1178" actId="478"/>
          <ac:spMkLst>
            <pc:docMk/>
            <pc:sldMk cId="465508178" sldId="395"/>
            <ac:spMk id="608" creationId="{00000000-0000-0000-0000-000000000000}"/>
          </ac:spMkLst>
        </pc:spChg>
        <pc:graphicFrameChg chg="mod modGraphic">
          <ac:chgData name="Nithish" userId="77afa989fab07092" providerId="LiveId" clId="{5217A58E-9392-4ABE-A311-DB7628C04533}" dt="2023-04-09T17:51:18.080" v="1352" actId="207"/>
          <ac:graphicFrameMkLst>
            <pc:docMk/>
            <pc:sldMk cId="465508178" sldId="395"/>
            <ac:graphicFrameMk id="620" creationId="{00000000-0000-0000-0000-000000000000}"/>
          </ac:graphicFrameMkLst>
        </pc:graphicFrameChg>
        <pc:cxnChg chg="del">
          <ac:chgData name="Nithish" userId="77afa989fab07092" providerId="LiveId" clId="{5217A58E-9392-4ABE-A311-DB7628C04533}" dt="2023-04-09T17:22:13.455" v="1180" actId="478"/>
          <ac:cxnSpMkLst>
            <pc:docMk/>
            <pc:sldMk cId="465508178" sldId="395"/>
            <ac:cxnSpMk id="3" creationId="{9D7D94CE-6D60-0054-EB8D-0D99EC44DC79}"/>
          </ac:cxnSpMkLst>
        </pc:cxnChg>
      </pc:sldChg>
      <pc:sldChg chg="add del">
        <pc:chgData name="Nithish" userId="77afa989fab07092" providerId="LiveId" clId="{5217A58E-9392-4ABE-A311-DB7628C04533}" dt="2023-04-09T16:38:34.100" v="915" actId="47"/>
        <pc:sldMkLst>
          <pc:docMk/>
          <pc:sldMk cId="1723694415" sldId="395"/>
        </pc:sldMkLst>
      </pc:sldChg>
      <pc:sldChg chg="modSp add mod">
        <pc:chgData name="Nithish" userId="77afa989fab07092" providerId="LiveId" clId="{5217A58E-9392-4ABE-A311-DB7628C04533}" dt="2023-04-09T17:52:21.504" v="1364" actId="20577"/>
        <pc:sldMkLst>
          <pc:docMk/>
          <pc:sldMk cId="570530896" sldId="396"/>
        </pc:sldMkLst>
        <pc:graphicFrameChg chg="mod modGraphic">
          <ac:chgData name="Nithish" userId="77afa989fab07092" providerId="LiveId" clId="{5217A58E-9392-4ABE-A311-DB7628C04533}" dt="2023-04-09T17:52:21.504" v="1364" actId="20577"/>
          <ac:graphicFrameMkLst>
            <pc:docMk/>
            <pc:sldMk cId="570530896" sldId="396"/>
            <ac:graphicFrameMk id="620" creationId="{00000000-0000-0000-0000-000000000000}"/>
          </ac:graphicFrameMkLst>
        </pc:graphicFrameChg>
      </pc:sldChg>
      <pc:sldChg chg="add del">
        <pc:chgData name="Nithish" userId="77afa989fab07092" providerId="LiveId" clId="{5217A58E-9392-4ABE-A311-DB7628C04533}" dt="2023-04-09T16:38:38.234" v="916" actId="47"/>
        <pc:sldMkLst>
          <pc:docMk/>
          <pc:sldMk cId="3752371520" sldId="396"/>
        </pc:sldMkLst>
      </pc:sldChg>
      <pc:sldChg chg="modSp add mod ord">
        <pc:chgData name="Nithish" userId="77afa989fab07092" providerId="LiveId" clId="{5217A58E-9392-4ABE-A311-DB7628C04533}" dt="2023-04-09T17:51:41.489" v="1356" actId="207"/>
        <pc:sldMkLst>
          <pc:docMk/>
          <pc:sldMk cId="3339657054" sldId="397"/>
        </pc:sldMkLst>
        <pc:graphicFrameChg chg="mod modGraphic">
          <ac:chgData name="Nithish" userId="77afa989fab07092" providerId="LiveId" clId="{5217A58E-9392-4ABE-A311-DB7628C04533}" dt="2023-04-09T17:51:41.489" v="1356" actId="207"/>
          <ac:graphicFrameMkLst>
            <pc:docMk/>
            <pc:sldMk cId="3339657054" sldId="397"/>
            <ac:graphicFrameMk id="620" creationId="{00000000-0000-0000-0000-000000000000}"/>
          </ac:graphicFrameMkLst>
        </pc:graphicFrameChg>
      </pc:sldChg>
      <pc:sldChg chg="modSp add mod">
        <pc:chgData name="Nithish" userId="77afa989fab07092" providerId="LiveId" clId="{5217A58E-9392-4ABE-A311-DB7628C04533}" dt="2023-04-09T17:52:14.312" v="1362" actId="207"/>
        <pc:sldMkLst>
          <pc:docMk/>
          <pc:sldMk cId="3106609058" sldId="398"/>
        </pc:sldMkLst>
        <pc:graphicFrameChg chg="mod modGraphic">
          <ac:chgData name="Nithish" userId="77afa989fab07092" providerId="LiveId" clId="{5217A58E-9392-4ABE-A311-DB7628C04533}" dt="2023-04-09T17:52:14.312" v="1362" actId="207"/>
          <ac:graphicFrameMkLst>
            <pc:docMk/>
            <pc:sldMk cId="3106609058" sldId="398"/>
            <ac:graphicFrameMk id="620" creationId="{00000000-0000-0000-0000-000000000000}"/>
          </ac:graphicFrameMkLst>
        </pc:graphicFrameChg>
      </pc:sldChg>
      <pc:sldChg chg="modSp add mod">
        <pc:chgData name="Nithish" userId="77afa989fab07092" providerId="LiveId" clId="{5217A58E-9392-4ABE-A311-DB7628C04533}" dt="2023-04-09T18:23:28.123" v="1537" actId="14100"/>
        <pc:sldMkLst>
          <pc:docMk/>
          <pc:sldMk cId="2745263140" sldId="399"/>
        </pc:sldMkLst>
        <pc:spChg chg="mod">
          <ac:chgData name="Nithish" userId="77afa989fab07092" providerId="LiveId" clId="{5217A58E-9392-4ABE-A311-DB7628C04533}" dt="2023-04-09T17:55:48.714" v="1391" actId="20577"/>
          <ac:spMkLst>
            <pc:docMk/>
            <pc:sldMk cId="2745263140" sldId="399"/>
            <ac:spMk id="608" creationId="{00000000-0000-0000-0000-000000000000}"/>
          </ac:spMkLst>
        </pc:spChg>
        <pc:graphicFrameChg chg="mod modGraphic">
          <ac:chgData name="Nithish" userId="77afa989fab07092" providerId="LiveId" clId="{5217A58E-9392-4ABE-A311-DB7628C04533}" dt="2023-04-09T18:23:28.123" v="1537" actId="14100"/>
          <ac:graphicFrameMkLst>
            <pc:docMk/>
            <pc:sldMk cId="2745263140" sldId="399"/>
            <ac:graphicFrameMk id="620"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c4e3018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c4e301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1930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791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288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0594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1932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9581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455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10602e5875_0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10602e5875_0_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6329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32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023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161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659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712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434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101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128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068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786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605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5490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136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99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386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88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37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12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195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66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457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28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10602e5875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10602e5875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057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35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574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111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691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700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88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877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561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9391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95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10602e5875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10602e5875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485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10602e5875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10602e5875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942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0602e5875_0_1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0602e5875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189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0602e5875_0_1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0602e5875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507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0602e5875_0_1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0602e5875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106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10602e5875_0_2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10602e5875_0_2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10602e5875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10602e5875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655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10602e5875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10602e5875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64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10602e5875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10602e5875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247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0602e5875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0602e5875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5113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69674"/>
            <a:ext cx="4608600" cy="211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Josefin Sans"/>
              <a:buNone/>
              <a:defRPr sz="63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483875"/>
            <a:ext cx="4608600" cy="4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Cardo"/>
              <a:buNone/>
              <a:defRPr sz="1750">
                <a:latin typeface="Cardo"/>
                <a:ea typeface="Cardo"/>
                <a:cs typeface="Cardo"/>
                <a:sym typeface="Card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97"/>
        <p:cNvGrpSpPr/>
        <p:nvPr/>
      </p:nvGrpSpPr>
      <p:grpSpPr>
        <a:xfrm>
          <a:off x="0" y="0"/>
          <a:ext cx="0" cy="0"/>
          <a:chOff x="0" y="0"/>
          <a:chExt cx="0" cy="0"/>
        </a:xfrm>
      </p:grpSpPr>
      <p:grpSp>
        <p:nvGrpSpPr>
          <p:cNvPr id="198" name="Google Shape;198;p37"/>
          <p:cNvGrpSpPr/>
          <p:nvPr/>
        </p:nvGrpSpPr>
        <p:grpSpPr>
          <a:xfrm>
            <a:off x="-2235200" y="-616700"/>
            <a:ext cx="3571881" cy="3555501"/>
            <a:chOff x="-2235200" y="-616700"/>
            <a:chExt cx="3571881" cy="3555501"/>
          </a:xfrm>
        </p:grpSpPr>
        <p:pic>
          <p:nvPicPr>
            <p:cNvPr id="199" name="Google Shape;199;p37"/>
            <p:cNvPicPr preferRelativeResize="0"/>
            <p:nvPr/>
          </p:nvPicPr>
          <p:blipFill>
            <a:blip r:embed="rId2">
              <a:alphaModFix/>
            </a:blip>
            <a:stretch>
              <a:fillRect/>
            </a:stretch>
          </p:blipFill>
          <p:spPr>
            <a:xfrm>
              <a:off x="-238484" y="376937"/>
              <a:ext cx="1344325" cy="1167350"/>
            </a:xfrm>
            <a:prstGeom prst="rect">
              <a:avLst/>
            </a:prstGeom>
            <a:noFill/>
            <a:ln>
              <a:noFill/>
            </a:ln>
          </p:spPr>
        </p:pic>
        <p:pic>
          <p:nvPicPr>
            <p:cNvPr id="200" name="Google Shape;200;p37"/>
            <p:cNvPicPr preferRelativeResize="0"/>
            <p:nvPr/>
          </p:nvPicPr>
          <p:blipFill>
            <a:blip r:embed="rId3">
              <a:alphaModFix/>
            </a:blip>
            <a:stretch>
              <a:fillRect/>
            </a:stretch>
          </p:blipFill>
          <p:spPr>
            <a:xfrm>
              <a:off x="-2235200" y="-616700"/>
              <a:ext cx="3571874" cy="3555501"/>
            </a:xfrm>
            <a:prstGeom prst="rect">
              <a:avLst/>
            </a:prstGeom>
            <a:noFill/>
            <a:ln>
              <a:noFill/>
            </a:ln>
          </p:spPr>
        </p:pic>
        <p:pic>
          <p:nvPicPr>
            <p:cNvPr id="201" name="Google Shape;201;p37"/>
            <p:cNvPicPr preferRelativeResize="0"/>
            <p:nvPr/>
          </p:nvPicPr>
          <p:blipFill>
            <a:blip r:embed="rId4">
              <a:alphaModFix/>
            </a:blip>
            <a:stretch>
              <a:fillRect/>
            </a:stretch>
          </p:blipFill>
          <p:spPr>
            <a:xfrm>
              <a:off x="497300" y="202150"/>
              <a:ext cx="839381" cy="803750"/>
            </a:xfrm>
            <a:prstGeom prst="rect">
              <a:avLst/>
            </a:prstGeom>
            <a:noFill/>
            <a:ln>
              <a:noFill/>
            </a:ln>
          </p:spPr>
        </p:pic>
      </p:grpSp>
      <p:grpSp>
        <p:nvGrpSpPr>
          <p:cNvPr id="202" name="Google Shape;202;p37"/>
          <p:cNvGrpSpPr/>
          <p:nvPr/>
        </p:nvGrpSpPr>
        <p:grpSpPr>
          <a:xfrm>
            <a:off x="8184066" y="2360800"/>
            <a:ext cx="3730958" cy="3555501"/>
            <a:chOff x="8184066" y="2360800"/>
            <a:chExt cx="3730958" cy="3555501"/>
          </a:xfrm>
        </p:grpSpPr>
        <p:pic>
          <p:nvPicPr>
            <p:cNvPr id="203" name="Google Shape;203;p37"/>
            <p:cNvPicPr preferRelativeResize="0"/>
            <p:nvPr/>
          </p:nvPicPr>
          <p:blipFill>
            <a:blip r:embed="rId3">
              <a:alphaModFix/>
            </a:blip>
            <a:stretch>
              <a:fillRect/>
            </a:stretch>
          </p:blipFill>
          <p:spPr>
            <a:xfrm>
              <a:off x="8343150" y="2360800"/>
              <a:ext cx="3571874" cy="3555501"/>
            </a:xfrm>
            <a:prstGeom prst="rect">
              <a:avLst/>
            </a:prstGeom>
            <a:noFill/>
            <a:ln>
              <a:noFill/>
            </a:ln>
          </p:spPr>
        </p:pic>
        <p:pic>
          <p:nvPicPr>
            <p:cNvPr id="204" name="Google Shape;204;p37"/>
            <p:cNvPicPr preferRelativeResize="0"/>
            <p:nvPr/>
          </p:nvPicPr>
          <p:blipFill>
            <a:blip r:embed="rId2">
              <a:alphaModFix/>
            </a:blip>
            <a:stretch>
              <a:fillRect/>
            </a:stretch>
          </p:blipFill>
          <p:spPr>
            <a:xfrm>
              <a:off x="8184066" y="4024912"/>
              <a:ext cx="1344325" cy="1167350"/>
            </a:xfrm>
            <a:prstGeom prst="rect">
              <a:avLst/>
            </a:prstGeom>
            <a:noFill/>
            <a:ln>
              <a:noFill/>
            </a:ln>
          </p:spPr>
        </p:pic>
        <p:pic>
          <p:nvPicPr>
            <p:cNvPr id="205" name="Google Shape;205;p37"/>
            <p:cNvPicPr preferRelativeResize="0"/>
            <p:nvPr/>
          </p:nvPicPr>
          <p:blipFill>
            <a:blip r:embed="rId5">
              <a:alphaModFix/>
            </a:blip>
            <a:stretch>
              <a:fillRect/>
            </a:stretch>
          </p:blipFill>
          <p:spPr>
            <a:xfrm>
              <a:off x="8475650" y="3686975"/>
              <a:ext cx="588600" cy="61862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717144" y="1577165"/>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20"/>
          <p:cNvSpPr txBox="1">
            <a:spLocks noGrp="1"/>
          </p:cNvSpPr>
          <p:nvPr>
            <p:ph type="subTitle" idx="1"/>
          </p:nvPr>
        </p:nvSpPr>
        <p:spPr>
          <a:xfrm>
            <a:off x="713225" y="2306939"/>
            <a:ext cx="3871800" cy="125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extLst>
      <p:ext uri="{BB962C8B-B14F-4D97-AF65-F5344CB8AC3E}">
        <p14:creationId xmlns:p14="http://schemas.microsoft.com/office/powerpoint/2010/main" val="304105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3225" y="475500"/>
            <a:ext cx="77175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29" name="Google Shape;29;p6"/>
          <p:cNvPicPr preferRelativeResize="0"/>
          <p:nvPr/>
        </p:nvPicPr>
        <p:blipFill>
          <a:blip r:embed="rId2">
            <a:alphaModFix/>
          </a:blip>
          <a:stretch>
            <a:fillRect/>
          </a:stretch>
        </p:blipFill>
        <p:spPr>
          <a:xfrm>
            <a:off x="5146537" y="-2847100"/>
            <a:ext cx="3571874" cy="3555501"/>
          </a:xfrm>
          <a:prstGeom prst="rect">
            <a:avLst/>
          </a:prstGeom>
          <a:noFill/>
          <a:ln>
            <a:noFill/>
          </a:ln>
        </p:spPr>
      </p:pic>
      <p:pic>
        <p:nvPicPr>
          <p:cNvPr id="30" name="Google Shape;30;p6"/>
          <p:cNvPicPr preferRelativeResize="0"/>
          <p:nvPr/>
        </p:nvPicPr>
        <p:blipFill>
          <a:blip r:embed="rId2">
            <a:alphaModFix/>
          </a:blip>
          <a:stretch>
            <a:fillRect/>
          </a:stretch>
        </p:blipFill>
        <p:spPr>
          <a:xfrm>
            <a:off x="8151862" y="-785675"/>
            <a:ext cx="3571874" cy="3555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04600" y="475488"/>
            <a:ext cx="4084200" cy="530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a:buChar char="●"/>
              <a:defRPr sz="1400"/>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713225" y="1590900"/>
            <a:ext cx="4644900" cy="93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1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9"/>
          <p:cNvSpPr txBox="1">
            <a:spLocks noGrp="1"/>
          </p:cNvSpPr>
          <p:nvPr>
            <p:ph type="subTitle" idx="1"/>
          </p:nvPr>
        </p:nvSpPr>
        <p:spPr>
          <a:xfrm>
            <a:off x="713225" y="2458725"/>
            <a:ext cx="3995100" cy="1151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42225" y="3289325"/>
            <a:ext cx="3095700" cy="481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1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14"/>
          <p:cNvSpPr txBox="1">
            <a:spLocks noGrp="1"/>
          </p:cNvSpPr>
          <p:nvPr>
            <p:ph type="subTitle" idx="1"/>
          </p:nvPr>
        </p:nvSpPr>
        <p:spPr>
          <a:xfrm>
            <a:off x="4142225" y="1302200"/>
            <a:ext cx="4298100" cy="17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2" name="Google Shape;62;p14"/>
          <p:cNvSpPr/>
          <p:nvPr/>
        </p:nvSpPr>
        <p:spPr>
          <a:xfrm>
            <a:off x="-74175" y="2702400"/>
            <a:ext cx="1600" cy="1600"/>
          </a:xfrm>
          <a:custGeom>
            <a:avLst/>
            <a:gdLst/>
            <a:ahLst/>
            <a:cxnLst/>
            <a:rect l="l" t="t" r="r" b="b"/>
            <a:pathLst>
              <a:path w="64" h="64" extrusionOk="0">
                <a:moveTo>
                  <a:pt x="63" y="0"/>
                </a:moveTo>
                <a:cubicBezTo>
                  <a:pt x="21" y="21"/>
                  <a:pt x="0" y="21"/>
                  <a:pt x="0" y="63"/>
                </a:cubicBezTo>
                <a:cubicBezTo>
                  <a:pt x="42" y="63"/>
                  <a:pt x="63" y="21"/>
                  <a:pt x="63"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72600" y="2702400"/>
            <a:ext cx="25" cy="25"/>
          </a:xfrm>
          <a:custGeom>
            <a:avLst/>
            <a:gdLst/>
            <a:ahLst/>
            <a:cxnLst/>
            <a:rect l="l" t="t" r="r" b="b"/>
            <a:pathLst>
              <a:path w="1" h="1" extrusionOk="0">
                <a:moveTo>
                  <a:pt x="0" y="0"/>
                </a:moveTo>
                <a:lnTo>
                  <a:pt x="0" y="0"/>
                </a:ln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3">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713225" y="380849"/>
            <a:ext cx="3717600" cy="1186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3" name="Google Shape;113;p27"/>
          <p:cNvSpPr txBox="1">
            <a:spLocks noGrp="1"/>
          </p:cNvSpPr>
          <p:nvPr>
            <p:ph type="subTitle" idx="1"/>
          </p:nvPr>
        </p:nvSpPr>
        <p:spPr>
          <a:xfrm>
            <a:off x="713219" y="2597342"/>
            <a:ext cx="1725600" cy="12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27"/>
          <p:cNvSpPr txBox="1">
            <a:spLocks noGrp="1"/>
          </p:cNvSpPr>
          <p:nvPr>
            <p:ph type="subTitle" idx="2"/>
          </p:nvPr>
        </p:nvSpPr>
        <p:spPr>
          <a:xfrm>
            <a:off x="6705113" y="2600546"/>
            <a:ext cx="1725600" cy="1280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27"/>
          <p:cNvSpPr txBox="1">
            <a:spLocks noGrp="1"/>
          </p:cNvSpPr>
          <p:nvPr>
            <p:ph type="subTitle" idx="3"/>
          </p:nvPr>
        </p:nvSpPr>
        <p:spPr>
          <a:xfrm>
            <a:off x="6705113" y="2064313"/>
            <a:ext cx="1725600" cy="46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6" name="Google Shape;116;p27"/>
          <p:cNvSpPr txBox="1">
            <a:spLocks noGrp="1"/>
          </p:cNvSpPr>
          <p:nvPr>
            <p:ph type="subTitle" idx="4"/>
          </p:nvPr>
        </p:nvSpPr>
        <p:spPr>
          <a:xfrm>
            <a:off x="713219" y="2067525"/>
            <a:ext cx="17256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3">
  <p:cSld name="TITLE_AND_TWO_COLUMNS_1_2_1_1_1_1_1_1">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713225" y="475488"/>
            <a:ext cx="36114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5" name="Google Shape;145;p31"/>
          <p:cNvSpPr txBox="1">
            <a:spLocks noGrp="1"/>
          </p:cNvSpPr>
          <p:nvPr>
            <p:ph type="subTitle" idx="1"/>
          </p:nvPr>
        </p:nvSpPr>
        <p:spPr>
          <a:xfrm>
            <a:off x="6094675" y="1128460"/>
            <a:ext cx="23361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6" name="Google Shape;146;p31"/>
          <p:cNvSpPr txBox="1">
            <a:spLocks noGrp="1"/>
          </p:cNvSpPr>
          <p:nvPr>
            <p:ph type="subTitle" idx="2"/>
          </p:nvPr>
        </p:nvSpPr>
        <p:spPr>
          <a:xfrm>
            <a:off x="6094675" y="3851020"/>
            <a:ext cx="23361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31"/>
          <p:cNvSpPr txBox="1">
            <a:spLocks noGrp="1"/>
          </p:cNvSpPr>
          <p:nvPr>
            <p:ph type="subTitle" idx="3"/>
          </p:nvPr>
        </p:nvSpPr>
        <p:spPr>
          <a:xfrm>
            <a:off x="6094675" y="2485583"/>
            <a:ext cx="2336100" cy="7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8" name="Google Shape;148;p31"/>
          <p:cNvSpPr txBox="1">
            <a:spLocks noGrp="1"/>
          </p:cNvSpPr>
          <p:nvPr>
            <p:ph type="subTitle" idx="4"/>
          </p:nvPr>
        </p:nvSpPr>
        <p:spPr>
          <a:xfrm>
            <a:off x="6094675" y="822550"/>
            <a:ext cx="2336100" cy="394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9" name="Google Shape;149;p31"/>
          <p:cNvSpPr txBox="1">
            <a:spLocks noGrp="1"/>
          </p:cNvSpPr>
          <p:nvPr>
            <p:ph type="subTitle" idx="5"/>
          </p:nvPr>
        </p:nvSpPr>
        <p:spPr>
          <a:xfrm>
            <a:off x="6094675" y="3545101"/>
            <a:ext cx="2336100" cy="394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0" name="Google Shape;150;p31"/>
          <p:cNvSpPr txBox="1">
            <a:spLocks noGrp="1"/>
          </p:cNvSpPr>
          <p:nvPr>
            <p:ph type="subTitle" idx="6"/>
          </p:nvPr>
        </p:nvSpPr>
        <p:spPr>
          <a:xfrm>
            <a:off x="6094675" y="2179669"/>
            <a:ext cx="2336100" cy="394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90"/>
        <p:cNvGrpSpPr/>
        <p:nvPr/>
      </p:nvGrpSpPr>
      <p:grpSpPr>
        <a:xfrm>
          <a:off x="0" y="0"/>
          <a:ext cx="0" cy="0"/>
          <a:chOff x="0" y="0"/>
          <a:chExt cx="0" cy="0"/>
        </a:xfrm>
      </p:grpSpPr>
      <p:pic>
        <p:nvPicPr>
          <p:cNvPr id="191" name="Google Shape;191;p36"/>
          <p:cNvPicPr preferRelativeResize="0"/>
          <p:nvPr/>
        </p:nvPicPr>
        <p:blipFill>
          <a:blip r:embed="rId2">
            <a:alphaModFix/>
          </a:blip>
          <a:stretch>
            <a:fillRect/>
          </a:stretch>
        </p:blipFill>
        <p:spPr>
          <a:xfrm>
            <a:off x="7224675" y="1704325"/>
            <a:ext cx="3571874" cy="3555501"/>
          </a:xfrm>
          <a:prstGeom prst="rect">
            <a:avLst/>
          </a:prstGeom>
          <a:noFill/>
          <a:ln>
            <a:noFill/>
          </a:ln>
        </p:spPr>
      </p:pic>
      <p:grpSp>
        <p:nvGrpSpPr>
          <p:cNvPr id="192" name="Google Shape;192;p36"/>
          <p:cNvGrpSpPr/>
          <p:nvPr/>
        </p:nvGrpSpPr>
        <p:grpSpPr>
          <a:xfrm rot="10800000">
            <a:off x="-1235208" y="219091"/>
            <a:ext cx="3571874" cy="3605474"/>
            <a:chOff x="7224675" y="-1465300"/>
            <a:chExt cx="3571874" cy="3605474"/>
          </a:xfrm>
        </p:grpSpPr>
        <p:pic>
          <p:nvPicPr>
            <p:cNvPr id="193" name="Google Shape;193;p36"/>
            <p:cNvPicPr preferRelativeResize="0"/>
            <p:nvPr/>
          </p:nvPicPr>
          <p:blipFill rotWithShape="1">
            <a:blip r:embed="rId2">
              <a:alphaModFix/>
            </a:blip>
            <a:srcRect l="-30550" t="-21349" r="30550" b="21350"/>
            <a:stretch/>
          </p:blipFill>
          <p:spPr>
            <a:xfrm>
              <a:off x="7224675" y="-1465300"/>
              <a:ext cx="3571874" cy="3555501"/>
            </a:xfrm>
            <a:prstGeom prst="rect">
              <a:avLst/>
            </a:prstGeom>
            <a:noFill/>
            <a:ln>
              <a:noFill/>
            </a:ln>
          </p:spPr>
        </p:pic>
        <p:pic>
          <p:nvPicPr>
            <p:cNvPr id="194" name="Google Shape;194;p36"/>
            <p:cNvPicPr preferRelativeResize="0"/>
            <p:nvPr/>
          </p:nvPicPr>
          <p:blipFill>
            <a:blip r:embed="rId3">
              <a:alphaModFix/>
            </a:blip>
            <a:stretch>
              <a:fillRect/>
            </a:stretch>
          </p:blipFill>
          <p:spPr>
            <a:xfrm>
              <a:off x="7542416" y="261250"/>
              <a:ext cx="1000659" cy="510975"/>
            </a:xfrm>
            <a:prstGeom prst="rect">
              <a:avLst/>
            </a:prstGeom>
            <a:noFill/>
            <a:ln>
              <a:noFill/>
            </a:ln>
          </p:spPr>
        </p:pic>
        <p:pic>
          <p:nvPicPr>
            <p:cNvPr id="195" name="Google Shape;195;p36"/>
            <p:cNvPicPr preferRelativeResize="0"/>
            <p:nvPr/>
          </p:nvPicPr>
          <p:blipFill>
            <a:blip r:embed="rId4">
              <a:alphaModFix/>
            </a:blip>
            <a:stretch>
              <a:fillRect/>
            </a:stretch>
          </p:blipFill>
          <p:spPr>
            <a:xfrm>
              <a:off x="7982553" y="972824"/>
              <a:ext cx="1344325" cy="1167350"/>
            </a:xfrm>
            <a:prstGeom prst="rect">
              <a:avLst/>
            </a:prstGeom>
            <a:noFill/>
            <a:ln>
              <a:noFill/>
            </a:ln>
          </p:spPr>
        </p:pic>
        <p:pic>
          <p:nvPicPr>
            <p:cNvPr id="196" name="Google Shape;196;p36"/>
            <p:cNvPicPr preferRelativeResize="0"/>
            <p:nvPr/>
          </p:nvPicPr>
          <p:blipFill>
            <a:blip r:embed="rId5">
              <a:alphaModFix/>
            </a:blip>
            <a:stretch>
              <a:fillRect/>
            </a:stretch>
          </p:blipFill>
          <p:spPr>
            <a:xfrm>
              <a:off x="7887441" y="936059"/>
              <a:ext cx="875027" cy="89218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888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1pPr>
            <a:lvl2pPr lvl="1">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352600"/>
            <a:ext cx="7717500" cy="3255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1pPr>
            <a:lvl2pPr marL="914400" lvl="1"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2pPr>
            <a:lvl3pPr marL="1371600" lvl="2"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3pPr>
            <a:lvl4pPr marL="1828800" lvl="3"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4pPr>
            <a:lvl5pPr marL="2286000" lvl="4"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5pPr>
            <a:lvl6pPr marL="2743200" lvl="5"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6pPr>
            <a:lvl7pPr marL="3200400" lvl="6"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7pPr>
            <a:lvl8pPr marL="3657600" lvl="7"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8pPr>
            <a:lvl9pPr marL="4114800" lvl="8"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8" r:id="rId5"/>
    <p:sldLayoutId id="2147483660" r:id="rId6"/>
    <p:sldLayoutId id="2147483673" r:id="rId7"/>
    <p:sldLayoutId id="2147483677" r:id="rId8"/>
    <p:sldLayoutId id="2147483682" r:id="rId9"/>
    <p:sldLayoutId id="2147483683" r:id="rId10"/>
    <p:sldLayoutId id="214748368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andrewmvd/ocular-disease-recognition-odir5k"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kaggle.com/jr2ngb/cataractdatase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oi.org/10.1201/b17026-12" TargetMode="External"/><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007/978-3-030-71058-3_11" TargetMode="External"/><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hyperlink" Target="https://doi.org/10.1016/j.ophtha.2018.01.023"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5"/>
        <p:cNvGrpSpPr/>
        <p:nvPr/>
      </p:nvGrpSpPr>
      <p:grpSpPr>
        <a:xfrm>
          <a:off x="0" y="0"/>
          <a:ext cx="0" cy="0"/>
          <a:chOff x="0" y="0"/>
          <a:chExt cx="0" cy="0"/>
        </a:xfrm>
      </p:grpSpPr>
      <p:pic>
        <p:nvPicPr>
          <p:cNvPr id="216" name="Google Shape;216;p41"/>
          <p:cNvPicPr preferRelativeResize="0"/>
          <p:nvPr/>
        </p:nvPicPr>
        <p:blipFill>
          <a:blip r:embed="rId3">
            <a:alphaModFix/>
          </a:blip>
          <a:stretch>
            <a:fillRect/>
          </a:stretch>
        </p:blipFill>
        <p:spPr>
          <a:xfrm>
            <a:off x="5141398" y="-888487"/>
            <a:ext cx="3571874" cy="3555501"/>
          </a:xfrm>
          <a:prstGeom prst="rect">
            <a:avLst/>
          </a:prstGeom>
          <a:noFill/>
          <a:ln>
            <a:noFill/>
          </a:ln>
        </p:spPr>
      </p:pic>
      <p:pic>
        <p:nvPicPr>
          <p:cNvPr id="217" name="Google Shape;217;p41"/>
          <p:cNvPicPr preferRelativeResize="0"/>
          <p:nvPr/>
        </p:nvPicPr>
        <p:blipFill>
          <a:blip r:embed="rId3">
            <a:alphaModFix/>
          </a:blip>
          <a:stretch>
            <a:fillRect/>
          </a:stretch>
        </p:blipFill>
        <p:spPr>
          <a:xfrm flipH="1">
            <a:off x="6090600" y="2991075"/>
            <a:ext cx="3571874" cy="3555501"/>
          </a:xfrm>
          <a:prstGeom prst="rect">
            <a:avLst/>
          </a:prstGeom>
          <a:noFill/>
          <a:ln>
            <a:noFill/>
          </a:ln>
        </p:spPr>
      </p:pic>
      <p:sp>
        <p:nvSpPr>
          <p:cNvPr id="218" name="Google Shape;218;p41"/>
          <p:cNvSpPr txBox="1">
            <a:spLocks noGrp="1"/>
          </p:cNvSpPr>
          <p:nvPr>
            <p:ph type="ctrTitle"/>
          </p:nvPr>
        </p:nvSpPr>
        <p:spPr>
          <a:xfrm>
            <a:off x="24095" y="898683"/>
            <a:ext cx="5375018" cy="2269556"/>
          </a:xfrm>
          <a:prstGeom prst="rect">
            <a:avLst/>
          </a:prstGeom>
          <a:effectLst>
            <a:outerShdw blurRad="50800" dist="38100" dir="18900000" algn="bl"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effectLst>
                  <a:reflection blurRad="6350" stA="55000" endA="300" endPos="45500" dir="5400000" sy="-100000" algn="bl" rotWithShape="0"/>
                </a:effectLst>
                <a:latin typeface="Times New Roman" panose="02020603050405020304" pitchFamily="18" charset="0"/>
                <a:ea typeface="SimSun" panose="02010600030101010101" pitchFamily="2" charset="-122"/>
                <a:cs typeface="Times New Roman" panose="02020603050405020304" pitchFamily="18" charset="0"/>
              </a:rPr>
              <a:t>Deep learning based recognition of </a:t>
            </a:r>
            <a:br>
              <a:rPr lang="en-US" sz="4800" dirty="0">
                <a:effectLst>
                  <a:reflection blurRad="6350" stA="55000" endA="300" endPos="45500" dir="5400000" sy="-100000" algn="bl" rotWithShape="0"/>
                </a:effectLst>
                <a:latin typeface="Times New Roman" panose="02020603050405020304" pitchFamily="18" charset="0"/>
                <a:ea typeface="SimSun" panose="02010600030101010101" pitchFamily="2" charset="-122"/>
                <a:cs typeface="Times New Roman" panose="02020603050405020304" pitchFamily="18" charset="0"/>
              </a:rPr>
            </a:br>
            <a:r>
              <a:rPr lang="en-US" sz="4800" dirty="0">
                <a:effectLst>
                  <a:reflection blurRad="6350" stA="55000" endA="300" endPos="45500" dir="5400000" sy="-100000" algn="bl" rotWithShape="0"/>
                </a:effectLst>
                <a:latin typeface="Times New Roman" panose="02020603050405020304" pitchFamily="18" charset="0"/>
                <a:ea typeface="SimSun" panose="02010600030101010101" pitchFamily="2" charset="-122"/>
                <a:cs typeface="Times New Roman" panose="02020603050405020304" pitchFamily="18" charset="0"/>
              </a:rPr>
              <a:t>ocular disease in Fundus images. </a:t>
            </a:r>
            <a:endParaRPr lang="en-US" sz="4800" dirty="0">
              <a:solidFill>
                <a:schemeClr val="dk2"/>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pic>
        <p:nvPicPr>
          <p:cNvPr id="220" name="Google Shape;220;p41"/>
          <p:cNvPicPr preferRelativeResize="0"/>
          <p:nvPr/>
        </p:nvPicPr>
        <p:blipFill>
          <a:blip r:embed="rId4">
            <a:alphaModFix/>
          </a:blip>
          <a:stretch>
            <a:fillRect/>
          </a:stretch>
        </p:blipFill>
        <p:spPr>
          <a:xfrm>
            <a:off x="6633750" y="1682925"/>
            <a:ext cx="1797024" cy="1872659"/>
          </a:xfrm>
          <a:prstGeom prst="rect">
            <a:avLst/>
          </a:prstGeom>
          <a:noFill/>
          <a:ln>
            <a:noFill/>
          </a:ln>
        </p:spPr>
      </p:pic>
      <p:pic>
        <p:nvPicPr>
          <p:cNvPr id="221" name="Google Shape;221;p41"/>
          <p:cNvPicPr preferRelativeResize="0"/>
          <p:nvPr/>
        </p:nvPicPr>
        <p:blipFill>
          <a:blip r:embed="rId5">
            <a:alphaModFix/>
          </a:blip>
          <a:stretch>
            <a:fillRect/>
          </a:stretch>
        </p:blipFill>
        <p:spPr>
          <a:xfrm>
            <a:off x="5820450" y="1200150"/>
            <a:ext cx="2685800" cy="2685800"/>
          </a:xfrm>
          <a:prstGeom prst="rect">
            <a:avLst/>
          </a:prstGeom>
          <a:noFill/>
          <a:ln>
            <a:noFill/>
          </a:ln>
        </p:spPr>
      </p:pic>
      <p:pic>
        <p:nvPicPr>
          <p:cNvPr id="222" name="Google Shape;222;p41"/>
          <p:cNvPicPr preferRelativeResize="0"/>
          <p:nvPr/>
        </p:nvPicPr>
        <p:blipFill>
          <a:blip r:embed="rId6">
            <a:alphaModFix/>
          </a:blip>
          <a:stretch>
            <a:fillRect/>
          </a:stretch>
        </p:blipFill>
        <p:spPr>
          <a:xfrm rot="1685820">
            <a:off x="5804150" y="1973400"/>
            <a:ext cx="1797025" cy="1690971"/>
          </a:xfrm>
          <a:prstGeom prst="rect">
            <a:avLst/>
          </a:prstGeom>
          <a:noFill/>
          <a:ln>
            <a:noFill/>
          </a:ln>
        </p:spPr>
      </p:pic>
      <p:pic>
        <p:nvPicPr>
          <p:cNvPr id="223" name="Google Shape;223;p41"/>
          <p:cNvPicPr preferRelativeResize="0"/>
          <p:nvPr/>
        </p:nvPicPr>
        <p:blipFill>
          <a:blip r:embed="rId7">
            <a:alphaModFix/>
          </a:blip>
          <a:stretch>
            <a:fillRect/>
          </a:stretch>
        </p:blipFill>
        <p:spPr>
          <a:xfrm rot="-6298734">
            <a:off x="4609521" y="3031434"/>
            <a:ext cx="1775043" cy="1600522"/>
          </a:xfrm>
          <a:prstGeom prst="rect">
            <a:avLst/>
          </a:prstGeom>
          <a:noFill/>
          <a:ln>
            <a:noFill/>
          </a:ln>
        </p:spPr>
      </p:pic>
      <p:pic>
        <p:nvPicPr>
          <p:cNvPr id="224" name="Google Shape;224;p41"/>
          <p:cNvPicPr preferRelativeResize="0"/>
          <p:nvPr/>
        </p:nvPicPr>
        <p:blipFill>
          <a:blip r:embed="rId8">
            <a:alphaModFix/>
          </a:blip>
          <a:stretch>
            <a:fillRect/>
          </a:stretch>
        </p:blipFill>
        <p:spPr>
          <a:xfrm>
            <a:off x="7675832" y="510789"/>
            <a:ext cx="588600" cy="618625"/>
          </a:xfrm>
          <a:prstGeom prst="rect">
            <a:avLst/>
          </a:prstGeom>
          <a:noFill/>
          <a:ln>
            <a:noFill/>
          </a:ln>
        </p:spPr>
      </p:pic>
      <p:pic>
        <p:nvPicPr>
          <p:cNvPr id="225" name="Google Shape;225;p41"/>
          <p:cNvPicPr preferRelativeResize="0"/>
          <p:nvPr/>
        </p:nvPicPr>
        <p:blipFill>
          <a:blip r:embed="rId9">
            <a:alphaModFix/>
          </a:blip>
          <a:stretch>
            <a:fillRect/>
          </a:stretch>
        </p:blipFill>
        <p:spPr>
          <a:xfrm>
            <a:off x="7256142" y="4410188"/>
            <a:ext cx="839381" cy="80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17" name="Google Shape;444;p54">
            <a:extLst>
              <a:ext uri="{FF2B5EF4-FFF2-40B4-BE49-F238E27FC236}">
                <a16:creationId xmlns:a16="http://schemas.microsoft.com/office/drawing/2014/main" id="{D3CF5308-9F1B-BC0C-89B3-4AEAA0EE0EBB}"/>
              </a:ext>
            </a:extLst>
          </p:cNvPr>
          <p:cNvSpPr txBox="1">
            <a:spLocks noGrp="1"/>
          </p:cNvSpPr>
          <p:nvPr>
            <p:ph type="subTitle" idx="1"/>
          </p:nvPr>
        </p:nvSpPr>
        <p:spPr>
          <a:xfrm>
            <a:off x="243303" y="690446"/>
            <a:ext cx="8720221" cy="4123881"/>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1200"/>
              </a:spcAf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Delayed diagnosis and treatment due to manual interpretation can lead to further damage to the eyes.</a:t>
            </a:r>
          </a:p>
          <a:p>
            <a:pPr marL="342900" lvl="0" indent="-342900" algn="just" rtl="0">
              <a:spcBef>
                <a:spcPts val="0"/>
              </a:spcBef>
              <a:spcAft>
                <a:spcPts val="1200"/>
              </a:spcAft>
              <a:buFont typeface="Wingdings" panose="05000000000000000000" pitchFamily="2" charset="2"/>
              <a:buChar char="v"/>
            </a:pPr>
            <a:r>
              <a:rPr lang="en-US" sz="2400" dirty="0">
                <a:solidFill>
                  <a:schemeClr val="bg1">
                    <a:lumMod val="40000"/>
                    <a:lumOff val="60000"/>
                  </a:schemeClr>
                </a:solidFill>
                <a:latin typeface="Times New Roman" panose="02020603050405020304" pitchFamily="18" charset="0"/>
                <a:cs typeface="Times New Roman" panose="02020603050405020304" pitchFamily="18" charset="0"/>
              </a:rPr>
              <a:t>Traditional methods may require repeated examinations over time to monitor disease progression, which can be burdensome for patients and healthcare providers.</a:t>
            </a:r>
          </a:p>
          <a:p>
            <a:pPr marL="342900" lvl="0" indent="-342900" algn="just" rtl="0">
              <a:spcBef>
                <a:spcPts val="0"/>
              </a:spcBef>
              <a:spcAft>
                <a:spcPts val="1200"/>
              </a:spcAf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Manual interpretation can also be time-consuming, especially in cases where multiple images need to be analyzed.</a:t>
            </a:r>
          </a:p>
          <a:p>
            <a:pPr marL="342900" lvl="0" indent="-342900" algn="just" rtl="0">
              <a:spcBef>
                <a:spcPts val="0"/>
              </a:spcBef>
              <a:spcAft>
                <a:spcPts val="1200"/>
              </a:spcAft>
              <a:buFont typeface="Wingdings" panose="05000000000000000000" pitchFamily="2" charset="2"/>
              <a:buChar char="v"/>
            </a:pPr>
            <a:r>
              <a:rPr lang="en-US" sz="2400" dirty="0">
                <a:solidFill>
                  <a:schemeClr val="bg1">
                    <a:lumMod val="40000"/>
                    <a:lumOff val="60000"/>
                  </a:schemeClr>
                </a:solidFill>
                <a:latin typeface="Times New Roman" panose="02020603050405020304" pitchFamily="18" charset="0"/>
                <a:cs typeface="Times New Roman" panose="02020603050405020304" pitchFamily="18" charset="0"/>
              </a:rPr>
              <a:t>Traditional methods may not be available in all healthcare settings, particularly in rural or remote areas where access to specialized medical equipment and trained professionals may be limited.</a:t>
            </a:r>
            <a:endParaRPr sz="2400" dirty="0">
              <a:solidFill>
                <a:schemeClr val="bg1">
                  <a:lumMod val="40000"/>
                  <a:lumOff val="60000"/>
                </a:schemeClr>
              </a:solidFill>
              <a:latin typeface="Times New Roman" panose="02020603050405020304" pitchFamily="18" charset="0"/>
              <a:cs typeface="Times New Roman" panose="02020603050405020304" pitchFamily="18" charset="0"/>
            </a:endParaRPr>
          </a:p>
        </p:txBody>
      </p:sp>
      <p:sp>
        <p:nvSpPr>
          <p:cNvPr id="6" name="Google Shape;472;p56">
            <a:extLst>
              <a:ext uri="{FF2B5EF4-FFF2-40B4-BE49-F238E27FC236}">
                <a16:creationId xmlns:a16="http://schemas.microsoft.com/office/drawing/2014/main" id="{68A5C558-2903-F353-120D-CCA2E7467694}"/>
              </a:ext>
            </a:extLst>
          </p:cNvPr>
          <p:cNvSpPr txBox="1">
            <a:spLocks/>
          </p:cNvSpPr>
          <p:nvPr/>
        </p:nvSpPr>
        <p:spPr>
          <a:xfrm>
            <a:off x="2420597" y="123421"/>
            <a:ext cx="4302805" cy="5304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IN" dirty="0">
                <a:solidFill>
                  <a:schemeClr val="bg2">
                    <a:lumMod val="75000"/>
                  </a:schemeClr>
                </a:solidFill>
                <a:latin typeface="Times New Roman" panose="02020603050405020304" pitchFamily="18" charset="0"/>
                <a:cs typeface="Times New Roman" panose="02020603050405020304" pitchFamily="18" charset="0"/>
              </a:rPr>
              <a:t>EXISTING</a:t>
            </a:r>
            <a:r>
              <a:rPr lang="en-IN" dirty="0">
                <a:latin typeface="Times New Roman" panose="02020603050405020304" pitchFamily="18" charset="0"/>
                <a:cs typeface="Times New Roman" panose="02020603050405020304" pitchFamily="18" charset="0"/>
              </a:rPr>
              <a:t> </a:t>
            </a:r>
            <a:r>
              <a:rPr lang="en-IN" dirty="0">
                <a:solidFill>
                  <a:schemeClr val="bg2">
                    <a:lumMod val="75000"/>
                  </a:schemeClr>
                </a:solidFill>
                <a:latin typeface="Times New Roman" panose="02020603050405020304" pitchFamily="18" charset="0"/>
                <a:cs typeface="Times New Roman" panose="02020603050405020304" pitchFamily="18" charset="0"/>
              </a:rPr>
              <a:t>SYSTEM</a:t>
            </a: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60507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17" name="Google Shape;444;p54">
            <a:extLst>
              <a:ext uri="{FF2B5EF4-FFF2-40B4-BE49-F238E27FC236}">
                <a16:creationId xmlns:a16="http://schemas.microsoft.com/office/drawing/2014/main" id="{D3CF5308-9F1B-BC0C-89B3-4AEAA0EE0EBB}"/>
              </a:ext>
            </a:extLst>
          </p:cNvPr>
          <p:cNvSpPr txBox="1">
            <a:spLocks noGrp="1"/>
          </p:cNvSpPr>
          <p:nvPr>
            <p:ph type="subTitle" idx="1"/>
          </p:nvPr>
        </p:nvSpPr>
        <p:spPr>
          <a:xfrm>
            <a:off x="279400" y="415842"/>
            <a:ext cx="8521700" cy="4684626"/>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1200"/>
              </a:spcAft>
              <a:buFont typeface="Wingdings" panose="05000000000000000000" pitchFamily="2" charset="2"/>
              <a:buChar char="Ø"/>
            </a:pPr>
            <a:r>
              <a:rPr lang="en-US" sz="2400" dirty="0">
                <a:solidFill>
                  <a:schemeClr val="bg1">
                    <a:lumMod val="60000"/>
                    <a:lumOff val="40000"/>
                  </a:schemeClr>
                </a:solidFill>
                <a:latin typeface="Times New Roman" panose="02020603050405020304" pitchFamily="18" charset="0"/>
                <a:cs typeface="Times New Roman" panose="02020603050405020304" pitchFamily="18" charset="0"/>
              </a:rPr>
              <a:t>Uses a deep learning model developed using CNN to detect glaucoma, cataracts, and diabetic retinopathy from fundus images with high accuracy.</a:t>
            </a:r>
          </a:p>
          <a:p>
            <a:pPr marL="342900" lvl="0" indent="-342900" algn="just" rtl="0">
              <a:spcBef>
                <a:spcPts val="0"/>
              </a:spcBef>
              <a:spcAft>
                <a:spcPts val="12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Utilizes image augmentation techniques to increase the size and diversity of the training dataset and prevent overfitting.</a:t>
            </a:r>
          </a:p>
          <a:p>
            <a:pPr marL="342900" indent="-342900" algn="just">
              <a:spcAft>
                <a:spcPts val="1200"/>
              </a:spcAft>
              <a:buFont typeface="Wingdings" panose="05000000000000000000" pitchFamily="2" charset="2"/>
              <a:buChar char="Ø"/>
            </a:pPr>
            <a:r>
              <a:rPr lang="en-US" sz="2400" dirty="0">
                <a:solidFill>
                  <a:schemeClr val="bg1">
                    <a:lumMod val="40000"/>
                    <a:lumOff val="60000"/>
                  </a:schemeClr>
                </a:solidFill>
                <a:latin typeface="Times New Roman" panose="02020603050405020304" pitchFamily="18" charset="0"/>
                <a:cs typeface="Times New Roman" panose="02020603050405020304" pitchFamily="18" charset="0"/>
              </a:rPr>
              <a:t>Image pre-processing is used to improve the quality of input fundus images for training the model and thus improve model accuracy</a:t>
            </a:r>
          </a:p>
          <a:p>
            <a:pPr marL="342900" lvl="0" indent="-342900" algn="just" rtl="0">
              <a:spcBef>
                <a:spcPts val="0"/>
              </a:spcBef>
              <a:spcAft>
                <a:spcPts val="1200"/>
              </a:spcAft>
              <a:buFont typeface="Wingdings" panose="05000000000000000000" pitchFamily="2" charset="2"/>
              <a:buChar char="Ø"/>
            </a:pPr>
            <a:r>
              <a:rPr lang="en-US" sz="2400" dirty="0">
                <a:solidFill>
                  <a:schemeClr val="accent2"/>
                </a:solidFill>
                <a:latin typeface="Times New Roman" panose="02020603050405020304" pitchFamily="18" charset="0"/>
                <a:cs typeface="Times New Roman" panose="02020603050405020304" pitchFamily="18" charset="0"/>
              </a:rPr>
              <a:t>Develop a web application that allows users to upload fundus images and receive a prediction of whether glaucoma, cataract, or diabetic retinopathy is present.</a:t>
            </a:r>
          </a:p>
        </p:txBody>
      </p:sp>
      <p:sp>
        <p:nvSpPr>
          <p:cNvPr id="2" name="Google Shape;472;p56">
            <a:extLst>
              <a:ext uri="{FF2B5EF4-FFF2-40B4-BE49-F238E27FC236}">
                <a16:creationId xmlns:a16="http://schemas.microsoft.com/office/drawing/2014/main" id="{CAE02026-66D3-69ED-6EF6-521AAED1ACD5}"/>
              </a:ext>
            </a:extLst>
          </p:cNvPr>
          <p:cNvSpPr txBox="1">
            <a:spLocks/>
          </p:cNvSpPr>
          <p:nvPr/>
        </p:nvSpPr>
        <p:spPr>
          <a:xfrm>
            <a:off x="2417060" y="0"/>
            <a:ext cx="4309880" cy="5304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IN" dirty="0">
                <a:solidFill>
                  <a:schemeClr val="bg2">
                    <a:lumMod val="75000"/>
                  </a:schemeClr>
                </a:solidFill>
                <a:latin typeface="Times New Roman" panose="02020603050405020304" pitchFamily="18" charset="0"/>
                <a:cs typeface="Times New Roman" panose="02020603050405020304" pitchFamily="18" charset="0"/>
              </a:rPr>
              <a:t>PROPOSED SYSTEM </a:t>
            </a:r>
          </a:p>
        </p:txBody>
      </p:sp>
    </p:spTree>
    <p:extLst>
      <p:ext uri="{BB962C8B-B14F-4D97-AF65-F5344CB8AC3E}">
        <p14:creationId xmlns:p14="http://schemas.microsoft.com/office/powerpoint/2010/main" val="2221863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3" name="Subtitle 2">
            <a:extLst>
              <a:ext uri="{FF2B5EF4-FFF2-40B4-BE49-F238E27FC236}">
                <a16:creationId xmlns:a16="http://schemas.microsoft.com/office/drawing/2014/main" id="{0B6A9782-0928-BACE-ECE4-BD5AC8B903C2}"/>
              </a:ext>
            </a:extLst>
          </p:cNvPr>
          <p:cNvSpPr>
            <a:spLocks noGrp="1"/>
          </p:cNvSpPr>
          <p:nvPr>
            <p:ph type="subTitle" idx="1"/>
          </p:nvPr>
        </p:nvSpPr>
        <p:spPr>
          <a:xfrm>
            <a:off x="1703166" y="3948118"/>
            <a:ext cx="1548570" cy="601904"/>
          </a:xfrm>
        </p:spPr>
        <p:txBody>
          <a:bodyPr/>
          <a:lstStyle/>
          <a:p>
            <a:r>
              <a:rPr lang="en-IN" dirty="0"/>
              <a:t>Cataract</a:t>
            </a:r>
          </a:p>
        </p:txBody>
      </p:sp>
      <p:sp>
        <p:nvSpPr>
          <p:cNvPr id="5" name="Title 4">
            <a:extLst>
              <a:ext uri="{FF2B5EF4-FFF2-40B4-BE49-F238E27FC236}">
                <a16:creationId xmlns:a16="http://schemas.microsoft.com/office/drawing/2014/main" id="{BC733F3F-8050-23DF-F23D-9EAF135B884B}"/>
              </a:ext>
            </a:extLst>
          </p:cNvPr>
          <p:cNvSpPr>
            <a:spLocks noGrp="1"/>
          </p:cNvSpPr>
          <p:nvPr>
            <p:ph type="title"/>
          </p:nvPr>
        </p:nvSpPr>
        <p:spPr>
          <a:xfrm>
            <a:off x="1496380" y="110690"/>
            <a:ext cx="6367460" cy="481500"/>
          </a:xfrm>
        </p:spPr>
        <p:txBody>
          <a:bodyPr/>
          <a:lstStyle/>
          <a:p>
            <a:r>
              <a:rPr lang="en-IN" dirty="0"/>
              <a:t>CATARACT VS NORMAL EYE FUNDUS IMAGE</a:t>
            </a:r>
          </a:p>
        </p:txBody>
      </p:sp>
      <p:pic>
        <p:nvPicPr>
          <p:cNvPr id="6" name="Picture 5">
            <a:extLst>
              <a:ext uri="{FF2B5EF4-FFF2-40B4-BE49-F238E27FC236}">
                <a16:creationId xmlns:a16="http://schemas.microsoft.com/office/drawing/2014/main" id="{C573E657-04C5-1D1D-4D83-E038E01567D3}"/>
              </a:ext>
            </a:extLst>
          </p:cNvPr>
          <p:cNvPicPr>
            <a:picLocks noChangeAspect="1"/>
          </p:cNvPicPr>
          <p:nvPr/>
        </p:nvPicPr>
        <p:blipFill>
          <a:blip r:embed="rId3"/>
          <a:stretch>
            <a:fillRect/>
          </a:stretch>
        </p:blipFill>
        <p:spPr>
          <a:xfrm>
            <a:off x="1067346" y="957955"/>
            <a:ext cx="2925350" cy="2925350"/>
          </a:xfrm>
          <a:prstGeom prst="rect">
            <a:avLst/>
          </a:prstGeom>
        </p:spPr>
      </p:pic>
      <p:sp>
        <p:nvSpPr>
          <p:cNvPr id="9" name="Subtitle 2">
            <a:extLst>
              <a:ext uri="{FF2B5EF4-FFF2-40B4-BE49-F238E27FC236}">
                <a16:creationId xmlns:a16="http://schemas.microsoft.com/office/drawing/2014/main" id="{13311FCB-F689-052E-8C23-7BE989BD1131}"/>
              </a:ext>
            </a:extLst>
          </p:cNvPr>
          <p:cNvSpPr txBox="1">
            <a:spLocks/>
          </p:cNvSpPr>
          <p:nvPr/>
        </p:nvSpPr>
        <p:spPr>
          <a:xfrm>
            <a:off x="5543831" y="3948118"/>
            <a:ext cx="2094098" cy="601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2400"/>
              <a:buFont typeface="Cardo"/>
              <a:buNone/>
              <a:defRPr sz="26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r>
              <a:rPr lang="en-IN" dirty="0"/>
              <a:t>Normal Eye</a:t>
            </a:r>
          </a:p>
        </p:txBody>
      </p:sp>
      <p:pic>
        <p:nvPicPr>
          <p:cNvPr id="10" name="Picture 9">
            <a:extLst>
              <a:ext uri="{FF2B5EF4-FFF2-40B4-BE49-F238E27FC236}">
                <a16:creationId xmlns:a16="http://schemas.microsoft.com/office/drawing/2014/main" id="{8DF56E91-1ADE-A322-ED86-DE42D951BC48}"/>
              </a:ext>
            </a:extLst>
          </p:cNvPr>
          <p:cNvPicPr>
            <a:picLocks noChangeAspect="1"/>
          </p:cNvPicPr>
          <p:nvPr/>
        </p:nvPicPr>
        <p:blipFill>
          <a:blip r:embed="rId4"/>
          <a:stretch>
            <a:fillRect/>
          </a:stretch>
        </p:blipFill>
        <p:spPr>
          <a:xfrm>
            <a:off x="5054427" y="861078"/>
            <a:ext cx="3022227" cy="3022227"/>
          </a:xfrm>
          <a:prstGeom prst="rect">
            <a:avLst/>
          </a:prstGeom>
        </p:spPr>
      </p:pic>
    </p:spTree>
    <p:extLst>
      <p:ext uri="{BB962C8B-B14F-4D97-AF65-F5344CB8AC3E}">
        <p14:creationId xmlns:p14="http://schemas.microsoft.com/office/powerpoint/2010/main" val="558864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3" name="Subtitle 2">
            <a:extLst>
              <a:ext uri="{FF2B5EF4-FFF2-40B4-BE49-F238E27FC236}">
                <a16:creationId xmlns:a16="http://schemas.microsoft.com/office/drawing/2014/main" id="{0B6A9782-0928-BACE-ECE4-BD5AC8B903C2}"/>
              </a:ext>
            </a:extLst>
          </p:cNvPr>
          <p:cNvSpPr>
            <a:spLocks noGrp="1"/>
          </p:cNvSpPr>
          <p:nvPr>
            <p:ph type="subTitle" idx="1"/>
          </p:nvPr>
        </p:nvSpPr>
        <p:spPr>
          <a:xfrm>
            <a:off x="1346393" y="3948118"/>
            <a:ext cx="2266406" cy="946611"/>
          </a:xfrm>
        </p:spPr>
        <p:txBody>
          <a:bodyPr/>
          <a:lstStyle/>
          <a:p>
            <a:pPr algn="ctr"/>
            <a:r>
              <a:rPr lang="en-IN" dirty="0"/>
              <a:t>Diabetic</a:t>
            </a:r>
          </a:p>
          <a:p>
            <a:pPr algn="ctr"/>
            <a:r>
              <a:rPr lang="en-IN" dirty="0"/>
              <a:t>Retinopathy</a:t>
            </a:r>
          </a:p>
        </p:txBody>
      </p:sp>
      <p:sp>
        <p:nvSpPr>
          <p:cNvPr id="5" name="Title 4">
            <a:extLst>
              <a:ext uri="{FF2B5EF4-FFF2-40B4-BE49-F238E27FC236}">
                <a16:creationId xmlns:a16="http://schemas.microsoft.com/office/drawing/2014/main" id="{BC733F3F-8050-23DF-F23D-9EAF135B884B}"/>
              </a:ext>
            </a:extLst>
          </p:cNvPr>
          <p:cNvSpPr>
            <a:spLocks noGrp="1"/>
          </p:cNvSpPr>
          <p:nvPr>
            <p:ph type="title"/>
          </p:nvPr>
        </p:nvSpPr>
        <p:spPr>
          <a:xfrm>
            <a:off x="581977" y="110690"/>
            <a:ext cx="8002626" cy="481500"/>
          </a:xfrm>
        </p:spPr>
        <p:txBody>
          <a:bodyPr/>
          <a:lstStyle/>
          <a:p>
            <a:r>
              <a:rPr lang="en-IN" dirty="0"/>
              <a:t>DIABETIC RETINOPATHY VS NORMAL EYE FUNDUS IMAGE</a:t>
            </a:r>
          </a:p>
        </p:txBody>
      </p:sp>
      <p:sp>
        <p:nvSpPr>
          <p:cNvPr id="9" name="Subtitle 2">
            <a:extLst>
              <a:ext uri="{FF2B5EF4-FFF2-40B4-BE49-F238E27FC236}">
                <a16:creationId xmlns:a16="http://schemas.microsoft.com/office/drawing/2014/main" id="{13311FCB-F689-052E-8C23-7BE989BD1131}"/>
              </a:ext>
            </a:extLst>
          </p:cNvPr>
          <p:cNvSpPr txBox="1">
            <a:spLocks/>
          </p:cNvSpPr>
          <p:nvPr/>
        </p:nvSpPr>
        <p:spPr>
          <a:xfrm>
            <a:off x="5543831" y="3948118"/>
            <a:ext cx="2094098" cy="601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2400"/>
              <a:buFont typeface="Cardo"/>
              <a:buNone/>
              <a:defRPr sz="26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r>
              <a:rPr lang="en-IN" dirty="0"/>
              <a:t>Normal Eye</a:t>
            </a:r>
          </a:p>
        </p:txBody>
      </p:sp>
      <p:pic>
        <p:nvPicPr>
          <p:cNvPr id="7" name="Picture 6">
            <a:extLst>
              <a:ext uri="{FF2B5EF4-FFF2-40B4-BE49-F238E27FC236}">
                <a16:creationId xmlns:a16="http://schemas.microsoft.com/office/drawing/2014/main" id="{46CA15B7-48BE-1B56-1B2A-AEA81BC3A250}"/>
              </a:ext>
            </a:extLst>
          </p:cNvPr>
          <p:cNvPicPr>
            <a:picLocks noChangeAspect="1"/>
          </p:cNvPicPr>
          <p:nvPr/>
        </p:nvPicPr>
        <p:blipFill>
          <a:blip r:embed="rId3"/>
          <a:stretch>
            <a:fillRect/>
          </a:stretch>
        </p:blipFill>
        <p:spPr>
          <a:xfrm>
            <a:off x="1042007" y="1008128"/>
            <a:ext cx="2875178" cy="2875178"/>
          </a:xfrm>
          <a:prstGeom prst="rect">
            <a:avLst/>
          </a:prstGeom>
        </p:spPr>
      </p:pic>
      <p:pic>
        <p:nvPicPr>
          <p:cNvPr id="10" name="Picture 9">
            <a:extLst>
              <a:ext uri="{FF2B5EF4-FFF2-40B4-BE49-F238E27FC236}">
                <a16:creationId xmlns:a16="http://schemas.microsoft.com/office/drawing/2014/main" id="{F6A53C34-B1AE-3C7B-2FCB-693B5A03E115}"/>
              </a:ext>
            </a:extLst>
          </p:cNvPr>
          <p:cNvPicPr>
            <a:picLocks noChangeAspect="1"/>
          </p:cNvPicPr>
          <p:nvPr/>
        </p:nvPicPr>
        <p:blipFill>
          <a:blip r:embed="rId4"/>
          <a:stretch>
            <a:fillRect/>
          </a:stretch>
        </p:blipFill>
        <p:spPr>
          <a:xfrm>
            <a:off x="5079766" y="861079"/>
            <a:ext cx="3022227" cy="3022227"/>
          </a:xfrm>
          <a:prstGeom prst="rect">
            <a:avLst/>
          </a:prstGeom>
        </p:spPr>
      </p:pic>
      <p:sp>
        <p:nvSpPr>
          <p:cNvPr id="12" name="TextBox 11">
            <a:extLst>
              <a:ext uri="{FF2B5EF4-FFF2-40B4-BE49-F238E27FC236}">
                <a16:creationId xmlns:a16="http://schemas.microsoft.com/office/drawing/2014/main" id="{6679693E-3704-70CA-EB9D-D78C56AF2A6D}"/>
              </a:ext>
            </a:extLst>
          </p:cNvPr>
          <p:cNvSpPr txBox="1"/>
          <p:nvPr/>
        </p:nvSpPr>
        <p:spPr>
          <a:xfrm>
            <a:off x="144226" y="3575529"/>
            <a:ext cx="1202167" cy="307777"/>
          </a:xfrm>
          <a:prstGeom prst="rect">
            <a:avLst/>
          </a:prstGeom>
          <a:noFill/>
        </p:spPr>
        <p:txBody>
          <a:bodyPr wrap="square">
            <a:spAutoFit/>
          </a:bodyPr>
          <a:lstStyle/>
          <a:p>
            <a:r>
              <a:rPr lang="en-US" sz="1400" dirty="0">
                <a:solidFill>
                  <a:schemeClr val="bg1">
                    <a:lumMod val="40000"/>
                    <a:lumOff val="60000"/>
                  </a:schemeClr>
                </a:solidFill>
                <a:latin typeface="Times New Roman" panose="02020603050405020304" pitchFamily="18" charset="0"/>
                <a:cs typeface="Times New Roman" panose="02020603050405020304" pitchFamily="18" charset="0"/>
              </a:rPr>
              <a:t>Hemorrhages</a:t>
            </a:r>
            <a:endParaRPr lang="en-IN" dirty="0"/>
          </a:p>
        </p:txBody>
      </p:sp>
      <p:cxnSp>
        <p:nvCxnSpPr>
          <p:cNvPr id="13" name="Straight Arrow Connector 12">
            <a:extLst>
              <a:ext uri="{FF2B5EF4-FFF2-40B4-BE49-F238E27FC236}">
                <a16:creationId xmlns:a16="http://schemas.microsoft.com/office/drawing/2014/main" id="{E66FF201-12FB-3230-9624-1ABC37ABDADF}"/>
              </a:ext>
            </a:extLst>
          </p:cNvPr>
          <p:cNvCxnSpPr>
            <a:cxnSpLocks/>
            <a:stCxn id="17" idx="2"/>
          </p:cNvCxnSpPr>
          <p:nvPr/>
        </p:nvCxnSpPr>
        <p:spPr>
          <a:xfrm>
            <a:off x="737962" y="1760132"/>
            <a:ext cx="1972965" cy="520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TextBox 16">
            <a:extLst>
              <a:ext uri="{FF2B5EF4-FFF2-40B4-BE49-F238E27FC236}">
                <a16:creationId xmlns:a16="http://schemas.microsoft.com/office/drawing/2014/main" id="{98032C59-4EEF-FB1C-EC01-366C35B68915}"/>
              </a:ext>
            </a:extLst>
          </p:cNvPr>
          <p:cNvSpPr txBox="1"/>
          <p:nvPr/>
        </p:nvSpPr>
        <p:spPr>
          <a:xfrm>
            <a:off x="292864" y="1452355"/>
            <a:ext cx="890196" cy="307777"/>
          </a:xfrm>
          <a:prstGeom prst="rect">
            <a:avLst/>
          </a:prstGeom>
          <a:noFill/>
        </p:spPr>
        <p:txBody>
          <a:bodyPr wrap="square">
            <a:spAutoFit/>
          </a:bodyPr>
          <a:lstStyle/>
          <a:p>
            <a:r>
              <a:rPr lang="en-US" sz="1400" dirty="0">
                <a:solidFill>
                  <a:schemeClr val="bg1">
                    <a:lumMod val="40000"/>
                    <a:lumOff val="60000"/>
                  </a:schemeClr>
                </a:solidFill>
                <a:latin typeface="Times New Roman" panose="02020603050405020304" pitchFamily="18" charset="0"/>
                <a:cs typeface="Times New Roman" panose="02020603050405020304" pitchFamily="18" charset="0"/>
              </a:rPr>
              <a:t>Exudates</a:t>
            </a:r>
            <a:endParaRPr lang="en-IN" dirty="0"/>
          </a:p>
        </p:txBody>
      </p:sp>
      <p:cxnSp>
        <p:nvCxnSpPr>
          <p:cNvPr id="21" name="Straight Arrow Connector 20">
            <a:extLst>
              <a:ext uri="{FF2B5EF4-FFF2-40B4-BE49-F238E27FC236}">
                <a16:creationId xmlns:a16="http://schemas.microsoft.com/office/drawing/2014/main" id="{C1B5BA05-9B62-5508-4B4D-C2B1D0BACA28}"/>
              </a:ext>
            </a:extLst>
          </p:cNvPr>
          <p:cNvCxnSpPr>
            <a:cxnSpLocks/>
            <a:stCxn id="12" idx="0"/>
          </p:cNvCxnSpPr>
          <p:nvPr/>
        </p:nvCxnSpPr>
        <p:spPr>
          <a:xfrm flipV="1">
            <a:off x="745310" y="2826288"/>
            <a:ext cx="2124987" cy="7492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5" name="TextBox 24">
            <a:extLst>
              <a:ext uri="{FF2B5EF4-FFF2-40B4-BE49-F238E27FC236}">
                <a16:creationId xmlns:a16="http://schemas.microsoft.com/office/drawing/2014/main" id="{6099860A-4086-D733-B6A8-651E59D8C5A7}"/>
              </a:ext>
            </a:extLst>
          </p:cNvPr>
          <p:cNvSpPr txBox="1"/>
          <p:nvPr/>
        </p:nvSpPr>
        <p:spPr>
          <a:xfrm>
            <a:off x="3612799" y="937142"/>
            <a:ext cx="1383277" cy="307777"/>
          </a:xfrm>
          <a:prstGeom prst="rect">
            <a:avLst/>
          </a:prstGeom>
          <a:noFill/>
        </p:spPr>
        <p:txBody>
          <a:bodyPr wrap="square">
            <a:spAutoFit/>
          </a:bodyPr>
          <a:lstStyle/>
          <a:p>
            <a:r>
              <a:rPr lang="en-US" sz="1400" dirty="0">
                <a:solidFill>
                  <a:schemeClr val="bg1">
                    <a:lumMod val="40000"/>
                    <a:lumOff val="60000"/>
                  </a:schemeClr>
                </a:solidFill>
                <a:latin typeface="Times New Roman" panose="02020603050405020304" pitchFamily="18" charset="0"/>
                <a:cs typeface="Times New Roman" panose="02020603050405020304" pitchFamily="18" charset="0"/>
              </a:rPr>
              <a:t>Microaneurysms</a:t>
            </a:r>
            <a:endParaRPr lang="en-IN" dirty="0"/>
          </a:p>
        </p:txBody>
      </p:sp>
      <p:cxnSp>
        <p:nvCxnSpPr>
          <p:cNvPr id="26" name="Straight Arrow Connector 25">
            <a:extLst>
              <a:ext uri="{FF2B5EF4-FFF2-40B4-BE49-F238E27FC236}">
                <a16:creationId xmlns:a16="http://schemas.microsoft.com/office/drawing/2014/main" id="{548A7F84-8185-2C03-0B44-73DA19513ABF}"/>
              </a:ext>
            </a:extLst>
          </p:cNvPr>
          <p:cNvCxnSpPr>
            <a:cxnSpLocks/>
            <a:stCxn id="25" idx="2"/>
          </p:cNvCxnSpPr>
          <p:nvPr/>
        </p:nvCxnSpPr>
        <p:spPr>
          <a:xfrm flipH="1">
            <a:off x="2345641" y="1244919"/>
            <a:ext cx="1958797" cy="17009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5" name="TextBox 34">
            <a:extLst>
              <a:ext uri="{FF2B5EF4-FFF2-40B4-BE49-F238E27FC236}">
                <a16:creationId xmlns:a16="http://schemas.microsoft.com/office/drawing/2014/main" id="{0C7D47C1-D269-32D0-6C4B-D5144B1CC587}"/>
              </a:ext>
            </a:extLst>
          </p:cNvPr>
          <p:cNvSpPr txBox="1"/>
          <p:nvPr/>
        </p:nvSpPr>
        <p:spPr>
          <a:xfrm>
            <a:off x="3655599" y="3612320"/>
            <a:ext cx="1556657" cy="307777"/>
          </a:xfrm>
          <a:prstGeom prst="rect">
            <a:avLst/>
          </a:prstGeom>
          <a:noFill/>
        </p:spPr>
        <p:txBody>
          <a:bodyPr wrap="square">
            <a:spAutoFit/>
          </a:bodyPr>
          <a:lstStyle/>
          <a:p>
            <a:r>
              <a:rPr lang="en-US" sz="1400" dirty="0">
                <a:solidFill>
                  <a:schemeClr val="bg1">
                    <a:lumMod val="40000"/>
                    <a:lumOff val="60000"/>
                  </a:schemeClr>
                </a:solidFill>
                <a:latin typeface="Times New Roman" panose="02020603050405020304" pitchFamily="18" charset="0"/>
                <a:cs typeface="Times New Roman" panose="02020603050405020304" pitchFamily="18" charset="0"/>
              </a:rPr>
              <a:t>Cotton wool spots</a:t>
            </a:r>
            <a:endParaRPr lang="en-IN" dirty="0">
              <a:solidFill>
                <a:schemeClr val="bg1">
                  <a:lumMod val="40000"/>
                  <a:lumOff val="60000"/>
                </a:schemeClr>
              </a:solidFill>
            </a:endParaRPr>
          </a:p>
        </p:txBody>
      </p:sp>
      <p:cxnSp>
        <p:nvCxnSpPr>
          <p:cNvPr id="37" name="Straight Arrow Connector 36">
            <a:extLst>
              <a:ext uri="{FF2B5EF4-FFF2-40B4-BE49-F238E27FC236}">
                <a16:creationId xmlns:a16="http://schemas.microsoft.com/office/drawing/2014/main" id="{72BBBC5E-8943-AB21-56F1-29896F0DC04A}"/>
              </a:ext>
            </a:extLst>
          </p:cNvPr>
          <p:cNvCxnSpPr>
            <a:cxnSpLocks/>
            <a:stCxn id="35" idx="1"/>
          </p:cNvCxnSpPr>
          <p:nvPr/>
        </p:nvCxnSpPr>
        <p:spPr>
          <a:xfrm flipH="1" flipV="1">
            <a:off x="2575560" y="3640341"/>
            <a:ext cx="1080039" cy="12586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348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3" name="Subtitle 2">
            <a:extLst>
              <a:ext uri="{FF2B5EF4-FFF2-40B4-BE49-F238E27FC236}">
                <a16:creationId xmlns:a16="http://schemas.microsoft.com/office/drawing/2014/main" id="{8D0E1BCC-9066-39A0-CB8E-B5E8FC40C5A5}"/>
              </a:ext>
            </a:extLst>
          </p:cNvPr>
          <p:cNvSpPr>
            <a:spLocks noGrp="1"/>
          </p:cNvSpPr>
          <p:nvPr>
            <p:ph type="subTitle" idx="1"/>
          </p:nvPr>
        </p:nvSpPr>
        <p:spPr>
          <a:xfrm>
            <a:off x="339129" y="991049"/>
            <a:ext cx="8492898" cy="3914438"/>
          </a:xfrm>
        </p:spPr>
        <p:txBody>
          <a:bodyPr/>
          <a:lstStyle/>
          <a:p>
            <a:pPr algn="just"/>
            <a:r>
              <a:rPr lang="en-US" sz="2000" dirty="0">
                <a:solidFill>
                  <a:schemeClr val="bg1">
                    <a:lumMod val="40000"/>
                    <a:lumOff val="60000"/>
                  </a:schemeClr>
                </a:solidFill>
                <a:latin typeface="Times New Roman" panose="02020603050405020304" pitchFamily="18" charset="0"/>
                <a:cs typeface="Times New Roman" panose="02020603050405020304" pitchFamily="18" charset="0"/>
              </a:rPr>
              <a:t>Microaneurysms: </a:t>
            </a:r>
            <a:r>
              <a:rPr lang="en-US" sz="2000" dirty="0">
                <a:latin typeface="Times New Roman" panose="02020603050405020304" pitchFamily="18" charset="0"/>
                <a:cs typeface="Times New Roman" panose="02020603050405020304" pitchFamily="18" charset="0"/>
              </a:rPr>
              <a:t>Small bulges in the blood vessels of the retina that can leak  </a:t>
            </a:r>
          </a:p>
          <a:p>
            <a:pPr algn="just"/>
            <a:r>
              <a:rPr lang="en-US" sz="2000" dirty="0">
                <a:latin typeface="Times New Roman" panose="02020603050405020304" pitchFamily="18" charset="0"/>
                <a:cs typeface="Times New Roman" panose="02020603050405020304" pitchFamily="18" charset="0"/>
              </a:rPr>
              <a:t>                             fluid and blood.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solidFill>
                  <a:schemeClr val="bg1">
                    <a:lumMod val="40000"/>
                    <a:lumOff val="60000"/>
                  </a:schemeClr>
                </a:solidFill>
                <a:latin typeface="Times New Roman" panose="02020603050405020304" pitchFamily="18" charset="0"/>
                <a:cs typeface="Times New Roman" panose="02020603050405020304" pitchFamily="18" charset="0"/>
              </a:rPr>
              <a:t>Hemorrhages: </a:t>
            </a:r>
            <a:r>
              <a:rPr lang="en-US" sz="2000" dirty="0">
                <a:latin typeface="Times New Roman" panose="02020603050405020304" pitchFamily="18" charset="0"/>
                <a:cs typeface="Times New Roman" panose="02020603050405020304" pitchFamily="18" charset="0"/>
              </a:rPr>
              <a:t>Areas of bleeding in the retina caused by damaged blood vessels.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solidFill>
                  <a:schemeClr val="bg1">
                    <a:lumMod val="40000"/>
                    <a:lumOff val="60000"/>
                  </a:schemeClr>
                </a:solidFill>
                <a:latin typeface="Times New Roman" panose="02020603050405020304" pitchFamily="18" charset="0"/>
                <a:cs typeface="Times New Roman" panose="02020603050405020304" pitchFamily="18" charset="0"/>
              </a:rPr>
              <a:t>Exudates: </a:t>
            </a:r>
            <a:r>
              <a:rPr lang="en-US" sz="2000" dirty="0">
                <a:latin typeface="Times New Roman" panose="02020603050405020304" pitchFamily="18" charset="0"/>
                <a:cs typeface="Times New Roman" panose="02020603050405020304" pitchFamily="18" charset="0"/>
              </a:rPr>
              <a:t>Deposits of fluid and fat that leak from damaged blood vessels.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solidFill>
                  <a:schemeClr val="bg1">
                    <a:lumMod val="40000"/>
                    <a:lumOff val="60000"/>
                  </a:schemeClr>
                </a:solidFill>
                <a:latin typeface="Times New Roman" panose="02020603050405020304" pitchFamily="18" charset="0"/>
                <a:cs typeface="Times New Roman" panose="02020603050405020304" pitchFamily="18" charset="0"/>
              </a:rPr>
              <a:t>Cotton wool spots: </a:t>
            </a:r>
            <a:r>
              <a:rPr lang="en-US" sz="2000" dirty="0">
                <a:latin typeface="Times New Roman" panose="02020603050405020304" pitchFamily="18" charset="0"/>
                <a:cs typeface="Times New Roman" panose="02020603050405020304" pitchFamily="18" charset="0"/>
              </a:rPr>
              <a:t>Small areas of damaged nerve fibers in the retina that appear </a:t>
            </a:r>
          </a:p>
          <a:p>
            <a:pPr algn="just"/>
            <a:r>
              <a:rPr lang="en-US" sz="2000" dirty="0">
                <a:latin typeface="Times New Roman" panose="02020603050405020304" pitchFamily="18" charset="0"/>
                <a:cs typeface="Times New Roman" panose="02020603050405020304" pitchFamily="18" charset="0"/>
              </a:rPr>
              <a:t>                               as white spots.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solidFill>
                  <a:schemeClr val="bg1">
                    <a:lumMod val="40000"/>
                    <a:lumOff val="60000"/>
                  </a:schemeClr>
                </a:solidFill>
                <a:latin typeface="Times New Roman" panose="02020603050405020304" pitchFamily="18" charset="0"/>
                <a:cs typeface="Times New Roman" panose="02020603050405020304" pitchFamily="18" charset="0"/>
              </a:rPr>
              <a:t>Neovascularization: </a:t>
            </a:r>
            <a:r>
              <a:rPr lang="en-US" sz="2000" dirty="0">
                <a:latin typeface="Times New Roman" panose="02020603050405020304" pitchFamily="18" charset="0"/>
                <a:cs typeface="Times New Roman" panose="02020603050405020304" pitchFamily="18" charset="0"/>
              </a:rPr>
              <a:t>The growth of new blood vessels in the retina that are  </a:t>
            </a:r>
          </a:p>
          <a:p>
            <a:pPr algn="just"/>
            <a:r>
              <a:rPr lang="en-US" sz="2000" dirty="0">
                <a:latin typeface="Times New Roman" panose="02020603050405020304" pitchFamily="18" charset="0"/>
                <a:cs typeface="Times New Roman" panose="02020603050405020304" pitchFamily="18" charset="0"/>
              </a:rPr>
              <a:t>                                 fragile and prone to bleeding.</a:t>
            </a:r>
            <a:endParaRPr lang="en-IN" sz="20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0807FED1-ACB3-68BF-0A2C-C1BA302BB543}"/>
              </a:ext>
            </a:extLst>
          </p:cNvPr>
          <p:cNvSpPr>
            <a:spLocks noGrp="1"/>
          </p:cNvSpPr>
          <p:nvPr>
            <p:ph type="title"/>
          </p:nvPr>
        </p:nvSpPr>
        <p:spPr>
          <a:xfrm>
            <a:off x="371403" y="194981"/>
            <a:ext cx="8401193" cy="753036"/>
          </a:xfrm>
        </p:spPr>
        <p:txBody>
          <a:bodyPr/>
          <a:lstStyle/>
          <a:p>
            <a:pPr algn="just"/>
            <a:r>
              <a:rPr lang="en-US" sz="2400" dirty="0">
                <a:latin typeface="Times New Roman" panose="02020603050405020304" pitchFamily="18" charset="0"/>
                <a:cs typeface="Times New Roman" panose="02020603050405020304" pitchFamily="18" charset="0"/>
              </a:rPr>
              <a:t>When analyzing fundus images for diabetic retinopathy, typically look for specific abnormalities such as: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49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3" name="Subtitle 2">
            <a:extLst>
              <a:ext uri="{FF2B5EF4-FFF2-40B4-BE49-F238E27FC236}">
                <a16:creationId xmlns:a16="http://schemas.microsoft.com/office/drawing/2014/main" id="{0B6A9782-0928-BACE-ECE4-BD5AC8B903C2}"/>
              </a:ext>
            </a:extLst>
          </p:cNvPr>
          <p:cNvSpPr>
            <a:spLocks noGrp="1"/>
          </p:cNvSpPr>
          <p:nvPr>
            <p:ph type="subTitle" idx="1"/>
          </p:nvPr>
        </p:nvSpPr>
        <p:spPr>
          <a:xfrm>
            <a:off x="1624401" y="3948118"/>
            <a:ext cx="1731980" cy="601904"/>
          </a:xfrm>
        </p:spPr>
        <p:txBody>
          <a:bodyPr/>
          <a:lstStyle/>
          <a:p>
            <a:r>
              <a:rPr lang="en-IN" dirty="0"/>
              <a:t>Glaucoma</a:t>
            </a:r>
          </a:p>
        </p:txBody>
      </p:sp>
      <p:sp>
        <p:nvSpPr>
          <p:cNvPr id="5" name="Title 4">
            <a:extLst>
              <a:ext uri="{FF2B5EF4-FFF2-40B4-BE49-F238E27FC236}">
                <a16:creationId xmlns:a16="http://schemas.microsoft.com/office/drawing/2014/main" id="{BC733F3F-8050-23DF-F23D-9EAF135B884B}"/>
              </a:ext>
            </a:extLst>
          </p:cNvPr>
          <p:cNvSpPr>
            <a:spLocks noGrp="1"/>
          </p:cNvSpPr>
          <p:nvPr>
            <p:ph type="title"/>
          </p:nvPr>
        </p:nvSpPr>
        <p:spPr>
          <a:xfrm>
            <a:off x="1496380" y="110690"/>
            <a:ext cx="6367460" cy="481500"/>
          </a:xfrm>
        </p:spPr>
        <p:txBody>
          <a:bodyPr/>
          <a:lstStyle/>
          <a:p>
            <a:r>
              <a:rPr lang="en-IN" dirty="0"/>
              <a:t>GLAUCOMA VS NORMAL EYE FUNDUS IMAGE</a:t>
            </a:r>
          </a:p>
        </p:txBody>
      </p:sp>
      <p:sp>
        <p:nvSpPr>
          <p:cNvPr id="9" name="Subtitle 2">
            <a:extLst>
              <a:ext uri="{FF2B5EF4-FFF2-40B4-BE49-F238E27FC236}">
                <a16:creationId xmlns:a16="http://schemas.microsoft.com/office/drawing/2014/main" id="{13311FCB-F689-052E-8C23-7BE989BD1131}"/>
              </a:ext>
            </a:extLst>
          </p:cNvPr>
          <p:cNvSpPr txBox="1">
            <a:spLocks/>
          </p:cNvSpPr>
          <p:nvPr/>
        </p:nvSpPr>
        <p:spPr>
          <a:xfrm>
            <a:off x="5543831" y="3948118"/>
            <a:ext cx="2094098" cy="601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2400"/>
              <a:buFont typeface="Cardo"/>
              <a:buNone/>
              <a:defRPr sz="26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r>
              <a:rPr lang="en-IN" dirty="0"/>
              <a:t>Normal Eye</a:t>
            </a:r>
          </a:p>
        </p:txBody>
      </p:sp>
      <p:pic>
        <p:nvPicPr>
          <p:cNvPr id="10" name="Picture 9">
            <a:extLst>
              <a:ext uri="{FF2B5EF4-FFF2-40B4-BE49-F238E27FC236}">
                <a16:creationId xmlns:a16="http://schemas.microsoft.com/office/drawing/2014/main" id="{2A5B0D69-390D-3BD6-25D7-B78DC8779DAD}"/>
              </a:ext>
            </a:extLst>
          </p:cNvPr>
          <p:cNvPicPr>
            <a:picLocks noChangeAspect="1"/>
          </p:cNvPicPr>
          <p:nvPr/>
        </p:nvPicPr>
        <p:blipFill>
          <a:blip r:embed="rId3"/>
          <a:stretch>
            <a:fillRect/>
          </a:stretch>
        </p:blipFill>
        <p:spPr>
          <a:xfrm>
            <a:off x="1130764" y="979473"/>
            <a:ext cx="2925349" cy="2925349"/>
          </a:xfrm>
          <a:prstGeom prst="rect">
            <a:avLst/>
          </a:prstGeom>
        </p:spPr>
      </p:pic>
      <p:pic>
        <p:nvPicPr>
          <p:cNvPr id="13" name="Picture 12">
            <a:extLst>
              <a:ext uri="{FF2B5EF4-FFF2-40B4-BE49-F238E27FC236}">
                <a16:creationId xmlns:a16="http://schemas.microsoft.com/office/drawing/2014/main" id="{44EC537B-3323-FEF6-ED56-B3D64144D795}"/>
              </a:ext>
            </a:extLst>
          </p:cNvPr>
          <p:cNvPicPr>
            <a:picLocks noChangeAspect="1"/>
          </p:cNvPicPr>
          <p:nvPr/>
        </p:nvPicPr>
        <p:blipFill>
          <a:blip r:embed="rId4"/>
          <a:stretch>
            <a:fillRect/>
          </a:stretch>
        </p:blipFill>
        <p:spPr>
          <a:xfrm>
            <a:off x="5077128" y="931033"/>
            <a:ext cx="3022227" cy="3022227"/>
          </a:xfrm>
          <a:prstGeom prst="rect">
            <a:avLst/>
          </a:prstGeom>
        </p:spPr>
      </p:pic>
      <p:cxnSp>
        <p:nvCxnSpPr>
          <p:cNvPr id="17" name="Straight Arrow Connector 16">
            <a:extLst>
              <a:ext uri="{FF2B5EF4-FFF2-40B4-BE49-F238E27FC236}">
                <a16:creationId xmlns:a16="http://schemas.microsoft.com/office/drawing/2014/main" id="{36DE523E-A4C8-649A-72F4-7455B91564E1}"/>
              </a:ext>
            </a:extLst>
          </p:cNvPr>
          <p:cNvCxnSpPr>
            <a:cxnSpLocks/>
          </p:cNvCxnSpPr>
          <p:nvPr/>
        </p:nvCxnSpPr>
        <p:spPr>
          <a:xfrm flipH="1">
            <a:off x="2151529" y="1138583"/>
            <a:ext cx="1616216" cy="11205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024A3B4C-B231-E05D-7D4C-83381AFF0D44}"/>
              </a:ext>
            </a:extLst>
          </p:cNvPr>
          <p:cNvCxnSpPr>
            <a:cxnSpLocks/>
          </p:cNvCxnSpPr>
          <p:nvPr/>
        </p:nvCxnSpPr>
        <p:spPr>
          <a:xfrm>
            <a:off x="4959275" y="1138583"/>
            <a:ext cx="860612" cy="11205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3" name="Subtitle 2">
            <a:extLst>
              <a:ext uri="{FF2B5EF4-FFF2-40B4-BE49-F238E27FC236}">
                <a16:creationId xmlns:a16="http://schemas.microsoft.com/office/drawing/2014/main" id="{3A6AA650-1D70-876A-4C7A-0D801C896B19}"/>
              </a:ext>
            </a:extLst>
          </p:cNvPr>
          <p:cNvSpPr txBox="1">
            <a:spLocks/>
          </p:cNvSpPr>
          <p:nvPr/>
        </p:nvSpPr>
        <p:spPr>
          <a:xfrm>
            <a:off x="3594365" y="753627"/>
            <a:ext cx="1482766" cy="449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2400"/>
              <a:buFont typeface="Cardo"/>
              <a:buNone/>
              <a:defRPr sz="26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r>
              <a:rPr lang="en-IN" sz="1800" dirty="0">
                <a:solidFill>
                  <a:schemeClr val="bg1">
                    <a:lumMod val="40000"/>
                    <a:lumOff val="60000"/>
                  </a:schemeClr>
                </a:solidFill>
              </a:rPr>
              <a:t>Optic Disk</a:t>
            </a:r>
          </a:p>
        </p:txBody>
      </p:sp>
      <p:cxnSp>
        <p:nvCxnSpPr>
          <p:cNvPr id="26" name="Straight Arrow Connector 25">
            <a:extLst>
              <a:ext uri="{FF2B5EF4-FFF2-40B4-BE49-F238E27FC236}">
                <a16:creationId xmlns:a16="http://schemas.microsoft.com/office/drawing/2014/main" id="{A44EDF90-F3BD-97D0-08E6-877D99B1AA2B}"/>
              </a:ext>
            </a:extLst>
          </p:cNvPr>
          <p:cNvCxnSpPr>
            <a:cxnSpLocks/>
          </p:cNvCxnSpPr>
          <p:nvPr/>
        </p:nvCxnSpPr>
        <p:spPr>
          <a:xfrm flipH="1" flipV="1">
            <a:off x="2120395" y="2572431"/>
            <a:ext cx="1783648" cy="10368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893DCF65-BBE3-003A-2D9C-BF20B6ACEED1}"/>
              </a:ext>
            </a:extLst>
          </p:cNvPr>
          <p:cNvCxnSpPr>
            <a:cxnSpLocks/>
          </p:cNvCxnSpPr>
          <p:nvPr/>
        </p:nvCxnSpPr>
        <p:spPr>
          <a:xfrm flipV="1">
            <a:off x="4959275" y="2571069"/>
            <a:ext cx="1000461" cy="103820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6" name="Subtitle 2">
            <a:extLst>
              <a:ext uri="{FF2B5EF4-FFF2-40B4-BE49-F238E27FC236}">
                <a16:creationId xmlns:a16="http://schemas.microsoft.com/office/drawing/2014/main" id="{64A90C20-6ABC-94F9-296E-88C97519C72B}"/>
              </a:ext>
            </a:extLst>
          </p:cNvPr>
          <p:cNvSpPr txBox="1">
            <a:spLocks/>
          </p:cNvSpPr>
          <p:nvPr/>
        </p:nvSpPr>
        <p:spPr>
          <a:xfrm>
            <a:off x="3714488" y="3541640"/>
            <a:ext cx="1482766" cy="449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2400"/>
              <a:buFont typeface="Cardo"/>
              <a:buNone/>
              <a:defRPr sz="26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r>
              <a:rPr lang="en-IN" sz="1800" dirty="0">
                <a:solidFill>
                  <a:schemeClr val="bg1">
                    <a:lumMod val="40000"/>
                    <a:lumOff val="60000"/>
                  </a:schemeClr>
                </a:solidFill>
              </a:rPr>
              <a:t>Optic Cup</a:t>
            </a:r>
          </a:p>
        </p:txBody>
      </p:sp>
    </p:spTree>
    <p:extLst>
      <p:ext uri="{BB962C8B-B14F-4D97-AF65-F5344CB8AC3E}">
        <p14:creationId xmlns:p14="http://schemas.microsoft.com/office/powerpoint/2010/main" val="229621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3" name="Subtitle 2">
            <a:extLst>
              <a:ext uri="{FF2B5EF4-FFF2-40B4-BE49-F238E27FC236}">
                <a16:creationId xmlns:a16="http://schemas.microsoft.com/office/drawing/2014/main" id="{8D0E1BCC-9066-39A0-CB8E-B5E8FC40C5A5}"/>
              </a:ext>
            </a:extLst>
          </p:cNvPr>
          <p:cNvSpPr>
            <a:spLocks noGrp="1"/>
          </p:cNvSpPr>
          <p:nvPr>
            <p:ph type="subTitle" idx="1"/>
          </p:nvPr>
        </p:nvSpPr>
        <p:spPr>
          <a:xfrm>
            <a:off x="172124" y="904984"/>
            <a:ext cx="8735207" cy="4161875"/>
          </a:xfrm>
        </p:spPr>
        <p:txBody>
          <a:bodyPr/>
          <a:lstStyle/>
          <a:p>
            <a:pPr algn="just"/>
            <a:endParaRPr lang="en-US" sz="2400" dirty="0">
              <a:latin typeface="Times New Roman" panose="02020603050405020304" pitchFamily="18" charset="0"/>
              <a:cs typeface="Times New Roman" panose="02020603050405020304" pitchFamily="18" charset="0"/>
            </a:endParaRPr>
          </a:p>
          <a:p>
            <a:pPr marL="469900" indent="-342900" algn="just">
              <a:buFont typeface="Wingdings" panose="05000000000000000000" pitchFamily="2" charset="2"/>
              <a:buChar char="Ø"/>
            </a:pPr>
            <a:r>
              <a:rPr lang="en-US" sz="2400" dirty="0">
                <a:solidFill>
                  <a:schemeClr val="bg1">
                    <a:lumMod val="40000"/>
                    <a:lumOff val="60000"/>
                  </a:schemeClr>
                </a:solidFill>
                <a:latin typeface="Times New Roman" panose="02020603050405020304" pitchFamily="18" charset="0"/>
                <a:cs typeface="Times New Roman" panose="02020603050405020304" pitchFamily="18" charset="0"/>
              </a:rPr>
              <a:t>Optic nerve head appearance: </a:t>
            </a:r>
            <a:r>
              <a:rPr lang="en-US" sz="2400" dirty="0">
                <a:latin typeface="Times New Roman" panose="02020603050405020304" pitchFamily="18" charset="0"/>
                <a:cs typeface="Times New Roman" panose="02020603050405020304" pitchFamily="18" charset="0"/>
              </a:rPr>
              <a:t>Changes in the appearance of the optic nerve head, such as the presence of notches, thinning of the nerve fibers, or a pale or white appearance.</a:t>
            </a:r>
          </a:p>
          <a:p>
            <a:pPr algn="just"/>
            <a:endParaRPr lang="en-US" sz="2400" dirty="0">
              <a:latin typeface="Times New Roman" panose="02020603050405020304" pitchFamily="18" charset="0"/>
              <a:cs typeface="Times New Roman" panose="02020603050405020304" pitchFamily="18" charset="0"/>
            </a:endParaRPr>
          </a:p>
          <a:p>
            <a:pPr marL="469900" indent="-342900" algn="just">
              <a:buFont typeface="Wingdings" panose="05000000000000000000" pitchFamily="2" charset="2"/>
              <a:buChar char="Ø"/>
            </a:pPr>
            <a:r>
              <a:rPr lang="en-US" sz="2400" dirty="0">
                <a:solidFill>
                  <a:schemeClr val="bg1">
                    <a:lumMod val="40000"/>
                    <a:lumOff val="60000"/>
                  </a:schemeClr>
                </a:solidFill>
                <a:latin typeface="Times New Roman" panose="02020603050405020304" pitchFamily="18" charset="0"/>
                <a:cs typeface="Times New Roman" panose="02020603050405020304" pitchFamily="18" charset="0"/>
              </a:rPr>
              <a:t>Retinal nerve fiber layer thickness: </a:t>
            </a:r>
            <a:r>
              <a:rPr lang="en-US" sz="2400" dirty="0">
                <a:latin typeface="Times New Roman" panose="02020603050405020304" pitchFamily="18" charset="0"/>
                <a:cs typeface="Times New Roman" panose="02020603050405020304" pitchFamily="18" charset="0"/>
              </a:rPr>
              <a:t>The retinal nerve fiber layer is the layer of nerve fibers that carry visual signals from the retina to the brain. In glaucoma, this layer may become thinner, which can be detected using specialized imaging techniques.</a:t>
            </a:r>
            <a:endParaRPr lang="en-IN" sz="24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0807FED1-ACB3-68BF-0A2C-C1BA302BB543}"/>
              </a:ext>
            </a:extLst>
          </p:cNvPr>
          <p:cNvSpPr>
            <a:spLocks noGrp="1"/>
          </p:cNvSpPr>
          <p:nvPr>
            <p:ph type="title"/>
          </p:nvPr>
        </p:nvSpPr>
        <p:spPr>
          <a:xfrm>
            <a:off x="150606" y="313318"/>
            <a:ext cx="8853539" cy="753036"/>
          </a:xfrm>
        </p:spPr>
        <p:txBody>
          <a:bodyPr/>
          <a:lstStyle/>
          <a:p>
            <a:pPr algn="just"/>
            <a:r>
              <a:rPr lang="en-US" sz="2800" dirty="0">
                <a:latin typeface="Times New Roman" panose="02020603050405020304" pitchFamily="18" charset="0"/>
                <a:cs typeface="Times New Roman" panose="02020603050405020304" pitchFamily="18" charset="0"/>
              </a:rPr>
              <a:t>When examining fundus images for signs of glaucoma, look for several key features. These may include: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0961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1766516" y="-115083"/>
            <a:ext cx="5610967" cy="6350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IN" sz="3200" dirty="0">
                <a:latin typeface="Times New Roman" panose="02020603050405020304" pitchFamily="18" charset="0"/>
                <a:cs typeface="Times New Roman" panose="02020603050405020304" pitchFamily="18" charset="0"/>
              </a:rPr>
              <a:t>SOFTWARE REQUIREMENTS</a:t>
            </a:r>
            <a:endParaRPr sz="3200" dirty="0">
              <a:latin typeface="Times New Roman" panose="02020603050405020304" pitchFamily="18" charset="0"/>
              <a:cs typeface="Times New Roman" panose="02020603050405020304" pitchFamily="18" charset="0"/>
            </a:endParaRPr>
          </a:p>
        </p:txBody>
      </p:sp>
      <p:sp>
        <p:nvSpPr>
          <p:cNvPr id="5" name="Google Shape;274;p45">
            <a:extLst>
              <a:ext uri="{FF2B5EF4-FFF2-40B4-BE49-F238E27FC236}">
                <a16:creationId xmlns:a16="http://schemas.microsoft.com/office/drawing/2014/main" id="{F8F0A574-CA42-6CE0-1824-6C80BD7A906B}"/>
              </a:ext>
            </a:extLst>
          </p:cNvPr>
          <p:cNvSpPr txBox="1">
            <a:spLocks/>
          </p:cNvSpPr>
          <p:nvPr/>
        </p:nvSpPr>
        <p:spPr>
          <a:xfrm>
            <a:off x="881275" y="419649"/>
            <a:ext cx="8066925" cy="4528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Cardo"/>
              <a:buNone/>
              <a:defRPr sz="14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pPr marL="469900" indent="-342900">
              <a:lnSpc>
                <a:spcPct val="150000"/>
              </a:lnSpc>
              <a:buFont typeface="Wingdings" panose="05000000000000000000" pitchFamily="2" charset="2"/>
              <a:buChar char="Ø"/>
            </a:pPr>
            <a:r>
              <a:rPr lang="en-US" sz="2800" dirty="0">
                <a:solidFill>
                  <a:schemeClr val="tx2"/>
                </a:solidFill>
                <a:latin typeface="Times New Roman" panose="02020603050405020304" pitchFamily="18" charset="0"/>
                <a:cs typeface="Times New Roman" panose="02020603050405020304" pitchFamily="18" charset="0"/>
              </a:rPr>
              <a:t>Operating System</a:t>
            </a:r>
          </a:p>
          <a:p>
            <a:pPr marL="469900" indent="-342900">
              <a:lnSpc>
                <a:spcPct val="150000"/>
              </a:lnSpc>
              <a:buFont typeface="Wingdings" panose="05000000000000000000" pitchFamily="2" charset="2"/>
              <a:buChar char="Ø"/>
            </a:pPr>
            <a:r>
              <a:rPr lang="en-US" sz="2800" dirty="0">
                <a:solidFill>
                  <a:schemeClr val="bg1">
                    <a:lumMod val="40000"/>
                    <a:lumOff val="60000"/>
                  </a:schemeClr>
                </a:solidFill>
                <a:latin typeface="Times New Roman" panose="02020603050405020304" pitchFamily="18" charset="0"/>
                <a:cs typeface="Times New Roman" panose="02020603050405020304" pitchFamily="18" charset="0"/>
              </a:rPr>
              <a:t>Integrated Development Environment (IDE)</a:t>
            </a:r>
          </a:p>
          <a:p>
            <a:pPr marL="469900" indent="-342900">
              <a:lnSpc>
                <a:spcPct val="150000"/>
              </a:lnSpc>
              <a:buFont typeface="Wingdings" panose="05000000000000000000" pitchFamily="2" charset="2"/>
              <a:buChar char="Ø"/>
            </a:pPr>
            <a:r>
              <a:rPr lang="en-US" sz="2800" dirty="0">
                <a:solidFill>
                  <a:schemeClr val="tx2"/>
                </a:solidFill>
                <a:latin typeface="Times New Roman" panose="02020603050405020304" pitchFamily="18" charset="0"/>
                <a:cs typeface="Times New Roman" panose="02020603050405020304" pitchFamily="18" charset="0"/>
              </a:rPr>
              <a:t>TensorFlow</a:t>
            </a:r>
          </a:p>
          <a:p>
            <a:pPr marL="469900" indent="-342900">
              <a:lnSpc>
                <a:spcPct val="150000"/>
              </a:lnSpc>
              <a:buFont typeface="Wingdings" panose="05000000000000000000" pitchFamily="2" charset="2"/>
              <a:buChar char="Ø"/>
            </a:pPr>
            <a:r>
              <a:rPr lang="en-US" sz="2800" dirty="0" err="1">
                <a:solidFill>
                  <a:schemeClr val="bg1">
                    <a:lumMod val="40000"/>
                    <a:lumOff val="60000"/>
                  </a:schemeClr>
                </a:solidFill>
                <a:latin typeface="Times New Roman" panose="02020603050405020304" pitchFamily="18" charset="0"/>
                <a:cs typeface="Times New Roman" panose="02020603050405020304" pitchFamily="18" charset="0"/>
              </a:rPr>
              <a:t>Numpy</a:t>
            </a:r>
            <a:r>
              <a:rPr lang="en-US" sz="2800" dirty="0">
                <a:solidFill>
                  <a:schemeClr val="bg1">
                    <a:lumMod val="40000"/>
                    <a:lumOff val="60000"/>
                  </a:schemeClr>
                </a:solidFill>
                <a:latin typeface="Times New Roman" panose="02020603050405020304" pitchFamily="18" charset="0"/>
                <a:cs typeface="Times New Roman" panose="02020603050405020304" pitchFamily="18" charset="0"/>
              </a:rPr>
              <a:t>, Pandas, Scikit, Matplotlib, </a:t>
            </a:r>
            <a:r>
              <a:rPr lang="en-US" sz="2800" dirty="0" err="1">
                <a:solidFill>
                  <a:schemeClr val="bg1">
                    <a:lumMod val="40000"/>
                    <a:lumOff val="60000"/>
                  </a:schemeClr>
                </a:solidFill>
                <a:latin typeface="Times New Roman" panose="02020603050405020304" pitchFamily="18" charset="0"/>
                <a:cs typeface="Times New Roman" panose="02020603050405020304" pitchFamily="18" charset="0"/>
              </a:rPr>
              <a:t>Keras</a:t>
            </a:r>
            <a:endParaRPr lang="en-US" sz="2800" dirty="0">
              <a:solidFill>
                <a:schemeClr val="bg1">
                  <a:lumMod val="40000"/>
                  <a:lumOff val="60000"/>
                </a:schemeClr>
              </a:solidFill>
              <a:latin typeface="Times New Roman" panose="02020603050405020304" pitchFamily="18" charset="0"/>
              <a:cs typeface="Times New Roman" panose="02020603050405020304" pitchFamily="18" charset="0"/>
            </a:endParaRPr>
          </a:p>
          <a:p>
            <a:pPr marL="469900" indent="-342900">
              <a:lnSpc>
                <a:spcPct val="150000"/>
              </a:lnSpc>
              <a:buFont typeface="Wingdings" panose="05000000000000000000" pitchFamily="2" charset="2"/>
              <a:buChar char="Ø"/>
            </a:pPr>
            <a:r>
              <a:rPr lang="en-US" sz="2800" dirty="0">
                <a:solidFill>
                  <a:schemeClr val="tx2"/>
                </a:solidFill>
                <a:latin typeface="Times New Roman" panose="02020603050405020304" pitchFamily="18" charset="0"/>
                <a:cs typeface="Times New Roman" panose="02020603050405020304" pitchFamily="18" charset="0"/>
              </a:rPr>
              <a:t>OpenCV </a:t>
            </a:r>
          </a:p>
          <a:p>
            <a:pPr marL="469900" indent="-342900">
              <a:lnSpc>
                <a:spcPct val="150000"/>
              </a:lnSpc>
              <a:buFont typeface="Wingdings" panose="05000000000000000000" pitchFamily="2" charset="2"/>
              <a:buChar char="Ø"/>
            </a:pPr>
            <a:r>
              <a:rPr lang="en-US" sz="2800" dirty="0">
                <a:solidFill>
                  <a:schemeClr val="bg1">
                    <a:lumMod val="40000"/>
                    <a:lumOff val="60000"/>
                  </a:schemeClr>
                </a:solidFill>
                <a:latin typeface="Times New Roman" panose="02020603050405020304" pitchFamily="18" charset="0"/>
                <a:cs typeface="Times New Roman" panose="02020603050405020304" pitchFamily="18" charset="0"/>
              </a:rPr>
              <a:t>HTML, CSS, Python</a:t>
            </a:r>
          </a:p>
          <a:p>
            <a:pPr marL="469900" indent="-342900">
              <a:lnSpc>
                <a:spcPct val="150000"/>
              </a:lnSpc>
              <a:buFont typeface="Wingdings" panose="05000000000000000000" pitchFamily="2" charset="2"/>
              <a:buChar char="Ø"/>
            </a:pPr>
            <a:r>
              <a:rPr lang="en-US" sz="2800" dirty="0">
                <a:solidFill>
                  <a:schemeClr val="tx2"/>
                </a:solidFill>
                <a:latin typeface="Times New Roman" panose="02020603050405020304" pitchFamily="18" charset="0"/>
                <a:cs typeface="Times New Roman" panose="02020603050405020304" pitchFamily="18" charset="0"/>
              </a:rPr>
              <a:t>Flask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7" name="Google Shape;417;p52"/>
          <p:cNvSpPr txBox="1">
            <a:spLocks noGrp="1"/>
          </p:cNvSpPr>
          <p:nvPr>
            <p:ph type="title"/>
          </p:nvPr>
        </p:nvSpPr>
        <p:spPr>
          <a:xfrm>
            <a:off x="1417087" y="112174"/>
            <a:ext cx="6309825" cy="5979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dirty="0">
                <a:latin typeface="Times New Roman" panose="02020603050405020304" pitchFamily="18" charset="0"/>
                <a:cs typeface="Times New Roman" panose="02020603050405020304" pitchFamily="18" charset="0"/>
              </a:rPr>
              <a:t>HARDWARE REQUIREMENTS</a:t>
            </a:r>
            <a:endParaRPr sz="3200"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7FDAAE3A-87EA-0E18-EF46-F7353EFD332D}"/>
              </a:ext>
            </a:extLst>
          </p:cNvPr>
          <p:cNvSpPr>
            <a:spLocks noGrp="1"/>
          </p:cNvSpPr>
          <p:nvPr>
            <p:ph type="subTitle" idx="2"/>
          </p:nvPr>
        </p:nvSpPr>
        <p:spPr>
          <a:xfrm>
            <a:off x="1044175" y="1051183"/>
            <a:ext cx="7637246" cy="3725212"/>
          </a:xfrm>
        </p:spPr>
        <p:txBody>
          <a:bodyPr/>
          <a:lstStyle/>
          <a:p>
            <a:pPr algn="just">
              <a:buFont typeface="Wingdings" panose="05000000000000000000" pitchFamily="2" charset="2"/>
              <a:buChar char="Ø"/>
            </a:pPr>
            <a:r>
              <a:rPr lang="en-US" sz="2800" dirty="0"/>
              <a:t>CPU (minimum i5 -10th gen) </a:t>
            </a:r>
          </a:p>
          <a:p>
            <a:pPr marL="127000" indent="0" algn="just"/>
            <a:endParaRPr lang="en-US" sz="2800" dirty="0"/>
          </a:p>
          <a:p>
            <a:pPr algn="just">
              <a:buFont typeface="Wingdings" panose="05000000000000000000" pitchFamily="2" charset="2"/>
              <a:buChar char="Ø"/>
            </a:pPr>
            <a:r>
              <a:rPr lang="en-US" sz="2800" dirty="0">
                <a:solidFill>
                  <a:schemeClr val="bg1">
                    <a:lumMod val="40000"/>
                    <a:lumOff val="60000"/>
                  </a:schemeClr>
                </a:solidFill>
              </a:rPr>
              <a:t>GPU (minimum RTX 1650)</a:t>
            </a:r>
          </a:p>
          <a:p>
            <a:pPr algn="just">
              <a:buFont typeface="Wingdings" panose="05000000000000000000" pitchFamily="2" charset="2"/>
              <a:buChar char="Ø"/>
            </a:pPr>
            <a:endParaRPr lang="en-US" sz="2800" dirty="0"/>
          </a:p>
          <a:p>
            <a:pPr algn="just">
              <a:buFont typeface="Wingdings" panose="05000000000000000000" pitchFamily="2" charset="2"/>
              <a:buChar char="Ø"/>
            </a:pPr>
            <a:r>
              <a:rPr lang="en-US" sz="2800" dirty="0"/>
              <a:t>RAM (minimum 8 GB)</a:t>
            </a:r>
          </a:p>
          <a:p>
            <a:pPr algn="just">
              <a:buFont typeface="Wingdings" panose="05000000000000000000" pitchFamily="2" charset="2"/>
              <a:buChar char="Ø"/>
            </a:pPr>
            <a:endParaRPr lang="en-US" sz="2800" dirty="0"/>
          </a:p>
          <a:p>
            <a:pPr algn="just">
              <a:buFont typeface="Wingdings" panose="05000000000000000000" pitchFamily="2" charset="2"/>
              <a:buChar char="Ø"/>
            </a:pPr>
            <a:r>
              <a:rPr lang="en-US" sz="2800" dirty="0">
                <a:solidFill>
                  <a:schemeClr val="bg1">
                    <a:lumMod val="40000"/>
                    <a:lumOff val="60000"/>
                  </a:schemeClr>
                </a:solidFill>
              </a:rPr>
              <a:t>Storage (minimum 250 GB)</a:t>
            </a:r>
          </a:p>
          <a:p>
            <a:pPr algn="just">
              <a:buFont typeface="Wingdings" panose="05000000000000000000" pitchFamily="2" charset="2"/>
              <a:buChar char="Ø"/>
            </a:pPr>
            <a:endParaRPr lang="en-US" sz="2800" dirty="0"/>
          </a:p>
          <a:p>
            <a:pPr marL="127000" indent="0" algn="just"/>
            <a:endParaRPr lang="en-US" sz="2800" dirty="0"/>
          </a:p>
        </p:txBody>
      </p:sp>
    </p:spTree>
    <p:extLst>
      <p:ext uri="{BB962C8B-B14F-4D97-AF65-F5344CB8AC3E}">
        <p14:creationId xmlns:p14="http://schemas.microsoft.com/office/powerpoint/2010/main" val="165539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60;p44">
            <a:extLst>
              <a:ext uri="{FF2B5EF4-FFF2-40B4-BE49-F238E27FC236}">
                <a16:creationId xmlns:a16="http://schemas.microsoft.com/office/drawing/2014/main" id="{B5DC841C-8090-F365-427C-D57494AA61CD}"/>
              </a:ext>
            </a:extLst>
          </p:cNvPr>
          <p:cNvSpPr txBox="1">
            <a:spLocks noGrp="1"/>
          </p:cNvSpPr>
          <p:nvPr>
            <p:ph type="title"/>
          </p:nvPr>
        </p:nvSpPr>
        <p:spPr>
          <a:xfrm>
            <a:off x="2566962" y="149407"/>
            <a:ext cx="4105298" cy="284838"/>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IN" sz="2400" dirty="0">
                <a:latin typeface="Times New Roman" panose="02020603050405020304" pitchFamily="18" charset="0"/>
                <a:cs typeface="Times New Roman" panose="02020603050405020304" pitchFamily="18" charset="0"/>
              </a:rPr>
              <a:t>ARCHITECTURE DIAGRAM</a:t>
            </a:r>
          </a:p>
        </p:txBody>
      </p:sp>
      <p:pic>
        <p:nvPicPr>
          <p:cNvPr id="87" name="Picture 86">
            <a:extLst>
              <a:ext uri="{FF2B5EF4-FFF2-40B4-BE49-F238E27FC236}">
                <a16:creationId xmlns:a16="http://schemas.microsoft.com/office/drawing/2014/main" id="{DA705B72-E958-B4A3-5799-090F14001AAC}"/>
              </a:ext>
            </a:extLst>
          </p:cNvPr>
          <p:cNvPicPr>
            <a:picLocks noChangeAspect="1"/>
          </p:cNvPicPr>
          <p:nvPr/>
        </p:nvPicPr>
        <p:blipFill>
          <a:blip r:embed="rId2"/>
          <a:stretch>
            <a:fillRect/>
          </a:stretch>
        </p:blipFill>
        <p:spPr>
          <a:xfrm>
            <a:off x="329638" y="773745"/>
            <a:ext cx="8541236" cy="3810330"/>
          </a:xfrm>
          <a:prstGeom prst="rect">
            <a:avLst/>
          </a:prstGeom>
        </p:spPr>
      </p:pic>
    </p:spTree>
    <p:extLst>
      <p:ext uri="{BB962C8B-B14F-4D97-AF65-F5344CB8AC3E}">
        <p14:creationId xmlns:p14="http://schemas.microsoft.com/office/powerpoint/2010/main" val="526168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17" name="Google Shape;444;p54">
            <a:extLst>
              <a:ext uri="{FF2B5EF4-FFF2-40B4-BE49-F238E27FC236}">
                <a16:creationId xmlns:a16="http://schemas.microsoft.com/office/drawing/2014/main" id="{D3CF5308-9F1B-BC0C-89B3-4AEAA0EE0EBB}"/>
              </a:ext>
            </a:extLst>
          </p:cNvPr>
          <p:cNvSpPr txBox="1">
            <a:spLocks noGrp="1"/>
          </p:cNvSpPr>
          <p:nvPr>
            <p:ph type="subTitle" idx="1"/>
          </p:nvPr>
        </p:nvSpPr>
        <p:spPr>
          <a:xfrm>
            <a:off x="245947" y="479824"/>
            <a:ext cx="8521700" cy="4727658"/>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12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aim of this project is to develop a deep learning model for the recognition of ocular diseases in fundus images, specifically glaucoma, cataract, and diabetic retinopathy.</a:t>
            </a:r>
          </a:p>
          <a:p>
            <a:pPr marL="342900" lvl="0" indent="-342900" algn="just" rtl="0">
              <a:spcBef>
                <a:spcPts val="0"/>
              </a:spcBef>
              <a:spcAft>
                <a:spcPts val="1200"/>
              </a:spcAft>
              <a:buFont typeface="Wingdings" panose="05000000000000000000" pitchFamily="2" charset="2"/>
              <a:buChar char="Ø"/>
            </a:pPr>
            <a:r>
              <a:rPr lang="en-US" sz="2400" dirty="0">
                <a:solidFill>
                  <a:schemeClr val="bg1">
                    <a:lumMod val="60000"/>
                    <a:lumOff val="40000"/>
                  </a:schemeClr>
                </a:solidFill>
                <a:latin typeface="Times New Roman" panose="02020603050405020304" pitchFamily="18" charset="0"/>
                <a:cs typeface="Times New Roman" panose="02020603050405020304" pitchFamily="18" charset="0"/>
              </a:rPr>
              <a:t>The project utilizes a dataset of fundus images that are labeled with disease categories to train a convolutional neural network (CNN) model.</a:t>
            </a:r>
          </a:p>
          <a:p>
            <a:pPr marL="342900" lvl="0" indent="-342900" algn="just" rtl="0">
              <a:spcBef>
                <a:spcPts val="0"/>
              </a:spcBef>
              <a:spcAft>
                <a:spcPts val="12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CNN model consists of four convolutional layers, four max-pooling layers, and two fully connected layers, with </a:t>
            </a:r>
            <a:r>
              <a:rPr lang="en-US" sz="2400" dirty="0" err="1">
                <a:latin typeface="Times New Roman" panose="02020603050405020304" pitchFamily="18" charset="0"/>
                <a:cs typeface="Times New Roman" panose="02020603050405020304" pitchFamily="18" charset="0"/>
              </a:rPr>
              <a:t>ReLU</a:t>
            </a:r>
            <a:r>
              <a:rPr lang="en-US" sz="2400" dirty="0">
                <a:latin typeface="Times New Roman" panose="02020603050405020304" pitchFamily="18" charset="0"/>
                <a:cs typeface="Times New Roman" panose="02020603050405020304" pitchFamily="18" charset="0"/>
              </a:rPr>
              <a:t> activation used in the convolutional layers.</a:t>
            </a:r>
          </a:p>
          <a:p>
            <a:pPr marL="342900" lvl="0" indent="-342900" algn="just" rtl="0">
              <a:spcBef>
                <a:spcPts val="0"/>
              </a:spcBef>
              <a:spcAft>
                <a:spcPts val="1200"/>
              </a:spcAft>
              <a:buFont typeface="Wingdings" panose="05000000000000000000" pitchFamily="2" charset="2"/>
              <a:buChar char="Ø"/>
            </a:pPr>
            <a:r>
              <a:rPr lang="en-US" sz="2400" dirty="0">
                <a:solidFill>
                  <a:schemeClr val="bg1">
                    <a:lumMod val="60000"/>
                    <a:lumOff val="40000"/>
                  </a:schemeClr>
                </a:solidFill>
                <a:latin typeface="Times New Roman" panose="02020603050405020304" pitchFamily="18" charset="0"/>
                <a:cs typeface="Times New Roman" panose="02020603050405020304" pitchFamily="18" charset="0"/>
              </a:rPr>
              <a:t>Image augmentation is used to increase the size of the dataset and reduce overfitting.</a:t>
            </a:r>
          </a:p>
        </p:txBody>
      </p:sp>
      <p:sp>
        <p:nvSpPr>
          <p:cNvPr id="10" name="Google Shape;345;p49">
            <a:extLst>
              <a:ext uri="{FF2B5EF4-FFF2-40B4-BE49-F238E27FC236}">
                <a16:creationId xmlns:a16="http://schemas.microsoft.com/office/drawing/2014/main" id="{4DE0F5A5-CCE4-1481-C08A-934EAAB54227}"/>
              </a:ext>
            </a:extLst>
          </p:cNvPr>
          <p:cNvSpPr txBox="1">
            <a:spLocks/>
          </p:cNvSpPr>
          <p:nvPr/>
        </p:nvSpPr>
        <p:spPr>
          <a:xfrm>
            <a:off x="3116615" y="-86062"/>
            <a:ext cx="2780363"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2400"/>
              <a:buFont typeface="Cardo"/>
              <a:buNone/>
              <a:defRPr sz="26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pPr marL="0" indent="0" algn="ctr">
              <a:spcAft>
                <a:spcPts val="1200"/>
              </a:spcAft>
            </a:pPr>
            <a:r>
              <a:rPr lang="en-IN" sz="3200" dirty="0">
                <a:solidFill>
                  <a:schemeClr val="bg2">
                    <a:lumMod val="75000"/>
                  </a:schemeClr>
                </a:solidFill>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2942518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6" name="Group 5">
            <a:extLst>
              <a:ext uri="{FF2B5EF4-FFF2-40B4-BE49-F238E27FC236}">
                <a16:creationId xmlns:a16="http://schemas.microsoft.com/office/drawing/2014/main" id="{331BCE7E-10E1-08C3-8B64-665428E4C57D}"/>
              </a:ext>
            </a:extLst>
          </p:cNvPr>
          <p:cNvGrpSpPr/>
          <p:nvPr/>
        </p:nvGrpSpPr>
        <p:grpSpPr>
          <a:xfrm>
            <a:off x="275972" y="-9201"/>
            <a:ext cx="8525936" cy="5161708"/>
            <a:chOff x="275972" y="-9201"/>
            <a:chExt cx="8525936" cy="5161708"/>
          </a:xfrm>
        </p:grpSpPr>
        <p:sp>
          <p:nvSpPr>
            <p:cNvPr id="2" name="Google Shape;472;p56">
              <a:extLst>
                <a:ext uri="{FF2B5EF4-FFF2-40B4-BE49-F238E27FC236}">
                  <a16:creationId xmlns:a16="http://schemas.microsoft.com/office/drawing/2014/main" id="{7F77DC22-7349-19C9-CB9A-DECCCF4BD20A}"/>
                </a:ext>
              </a:extLst>
            </p:cNvPr>
            <p:cNvSpPr txBox="1">
              <a:spLocks/>
            </p:cNvSpPr>
            <p:nvPr/>
          </p:nvSpPr>
          <p:spPr>
            <a:xfrm>
              <a:off x="2258258" y="-9201"/>
              <a:ext cx="4309880" cy="5304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IN" sz="2800" dirty="0">
                  <a:latin typeface="Times New Roman" panose="02020603050405020304" pitchFamily="18" charset="0"/>
                  <a:cs typeface="Times New Roman" panose="02020603050405020304" pitchFamily="18" charset="0"/>
                </a:rPr>
                <a:t>NOVELTY</a:t>
              </a:r>
            </a:p>
          </p:txBody>
        </p:sp>
        <p:sp>
          <p:nvSpPr>
            <p:cNvPr id="4" name="TextBox 3">
              <a:extLst>
                <a:ext uri="{FF2B5EF4-FFF2-40B4-BE49-F238E27FC236}">
                  <a16:creationId xmlns:a16="http://schemas.microsoft.com/office/drawing/2014/main" id="{D04225EF-41A5-8CF1-1A7B-7634AACE0F6F}"/>
                </a:ext>
              </a:extLst>
            </p:cNvPr>
            <p:cNvSpPr txBox="1"/>
            <p:nvPr/>
          </p:nvSpPr>
          <p:spPr>
            <a:xfrm>
              <a:off x="275972" y="351193"/>
              <a:ext cx="8525936" cy="4801314"/>
            </a:xfrm>
            <a:prstGeom prst="rect">
              <a:avLst/>
            </a:prstGeom>
            <a:noFill/>
          </p:spPr>
          <p:txBody>
            <a:bodyPr wrap="square">
              <a:spAutoFit/>
            </a:bodyPr>
            <a:lstStyle/>
            <a:p>
              <a:pPr marL="285750" indent="-285750" algn="just">
                <a:buClr>
                  <a:schemeClr val="tx2"/>
                </a:buClr>
                <a:buFont typeface="Wingdings" panose="05000000000000000000" pitchFamily="2" charset="2"/>
                <a:buChar char="Ø"/>
              </a:pPr>
              <a:r>
                <a:rPr lang="en-US" sz="1800" dirty="0">
                  <a:solidFill>
                    <a:schemeClr val="tx2"/>
                  </a:solidFill>
                  <a:latin typeface="Times New Roman" panose="02020603050405020304" pitchFamily="18" charset="0"/>
                  <a:cs typeface="Times New Roman" panose="02020603050405020304" pitchFamily="18" charset="0"/>
                </a:rPr>
                <a:t>The novelty of this project lies in the application of deep learning to detect ocular diseases in the eyes using images. Ocular disease is a common eye disease that can lead to blindness if not treated on time. </a:t>
              </a:r>
            </a:p>
            <a:p>
              <a:pPr marL="285750" indent="-285750" algn="just">
                <a:buClr>
                  <a:schemeClr val="tx2"/>
                </a:buClr>
                <a:buFont typeface="Wingdings" panose="05000000000000000000" pitchFamily="2" charset="2"/>
                <a:buChar char="Ø"/>
              </a:pPr>
              <a:endParaRPr lang="en-US" sz="1800" dirty="0">
                <a:solidFill>
                  <a:schemeClr val="tx2"/>
                </a:solidFill>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Ø"/>
              </a:pPr>
              <a:r>
                <a:rPr lang="en-US" sz="1800" dirty="0">
                  <a:solidFill>
                    <a:schemeClr val="bg1">
                      <a:lumMod val="40000"/>
                      <a:lumOff val="60000"/>
                    </a:schemeClr>
                  </a:solidFill>
                  <a:latin typeface="Times New Roman" panose="02020603050405020304" pitchFamily="18" charset="0"/>
                  <a:cs typeface="Times New Roman" panose="02020603050405020304" pitchFamily="18" charset="0"/>
                </a:rPr>
                <a:t>Traditionally, diagnosis of ocular diseases has been done manually by trained medical professionals through visual inspection of the eyes. However, this process is time-consuming and can be subject to errors.</a:t>
              </a:r>
            </a:p>
            <a:p>
              <a:pPr marL="285750" indent="-285750" algn="just">
                <a:buClr>
                  <a:schemeClr val="tx2"/>
                </a:buClr>
                <a:buFont typeface="Wingdings" panose="05000000000000000000" pitchFamily="2" charset="2"/>
                <a:buChar char="Ø"/>
              </a:pPr>
              <a:endParaRPr lang="en-US" sz="1800" dirty="0">
                <a:solidFill>
                  <a:schemeClr val="tx2"/>
                </a:solidFill>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Ø"/>
              </a:pPr>
              <a:r>
                <a:rPr lang="en-US" sz="1800" dirty="0">
                  <a:solidFill>
                    <a:schemeClr val="tx2"/>
                  </a:solidFill>
                  <a:latin typeface="Times New Roman" panose="02020603050405020304" pitchFamily="18" charset="0"/>
                  <a:cs typeface="Times New Roman" panose="02020603050405020304" pitchFamily="18" charset="0"/>
                </a:rPr>
                <a:t>By using deep learning techniques, this project aims to automate the diagnosis process and make it more efficient and accurate. The use of image data and deep learning algorithms allows for the creation of a model that can learn to distinguish between healthy and ocular diseases-affected eyes with high accuracy, reducing the reliance on the manual diagnosis. </a:t>
              </a:r>
            </a:p>
            <a:p>
              <a:pPr marL="285750" indent="-285750" algn="just">
                <a:buClr>
                  <a:schemeClr val="tx2"/>
                </a:buClr>
                <a:buFont typeface="Wingdings" panose="05000000000000000000" pitchFamily="2" charset="2"/>
                <a:buChar char="Ø"/>
              </a:pPr>
              <a:endParaRPr lang="en-US" sz="1800" dirty="0">
                <a:solidFill>
                  <a:schemeClr val="tx2"/>
                </a:solidFill>
                <a:latin typeface="Times New Roman" panose="02020603050405020304" pitchFamily="18" charset="0"/>
                <a:cs typeface="Times New Roman" panose="02020603050405020304" pitchFamily="18" charset="0"/>
              </a:endParaRPr>
            </a:p>
            <a:p>
              <a:pPr marL="285750" indent="-285750" algn="just">
                <a:buClr>
                  <a:schemeClr val="tx2"/>
                </a:buClr>
                <a:buFont typeface="Wingdings" panose="05000000000000000000" pitchFamily="2" charset="2"/>
                <a:buChar char="Ø"/>
              </a:pPr>
              <a:r>
                <a:rPr lang="en-US" sz="1800" dirty="0">
                  <a:solidFill>
                    <a:schemeClr val="bg1">
                      <a:lumMod val="40000"/>
                      <a:lumOff val="60000"/>
                    </a:schemeClr>
                  </a:solidFill>
                  <a:latin typeface="Times New Roman" panose="02020603050405020304" pitchFamily="18" charset="0"/>
                  <a:cs typeface="Times New Roman" panose="02020603050405020304" pitchFamily="18" charset="0"/>
                </a:rPr>
                <a:t>This has the potential to significantly improve the speed and accuracy of ocular disease diagnosis, leading to better patient outcomes and potentially reducing the burden on healthcare systems.</a:t>
              </a:r>
              <a:endParaRPr lang="en-IN" sz="1800" dirty="0">
                <a:solidFill>
                  <a:schemeClr val="bg1">
                    <a:lumMod val="40000"/>
                    <a:lumOff val="6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20319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2573611" y="118927"/>
            <a:ext cx="399677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IN" sz="3200" dirty="0">
                <a:latin typeface="Times New Roman" panose="02020603050405020304" pitchFamily="18" charset="0"/>
                <a:cs typeface="Times New Roman" panose="02020603050405020304" pitchFamily="18" charset="0"/>
              </a:rPr>
              <a:t>MODULES SPLIT UP</a:t>
            </a:r>
            <a:endParaRPr sz="3200" dirty="0">
              <a:latin typeface="Times New Roman" panose="02020603050405020304" pitchFamily="18" charset="0"/>
              <a:cs typeface="Times New Roman" panose="02020603050405020304" pitchFamily="18" charset="0"/>
            </a:endParaRPr>
          </a:p>
        </p:txBody>
      </p:sp>
      <p:sp>
        <p:nvSpPr>
          <p:cNvPr id="2" name="Google Shape;459;p55">
            <a:extLst>
              <a:ext uri="{FF2B5EF4-FFF2-40B4-BE49-F238E27FC236}">
                <a16:creationId xmlns:a16="http://schemas.microsoft.com/office/drawing/2014/main" id="{9683C4B4-EA8C-51D5-B5FA-C3510871322F}"/>
              </a:ext>
            </a:extLst>
          </p:cNvPr>
          <p:cNvSpPr txBox="1">
            <a:spLocks/>
          </p:cNvSpPr>
          <p:nvPr/>
        </p:nvSpPr>
        <p:spPr>
          <a:xfrm>
            <a:off x="688489" y="789177"/>
            <a:ext cx="8046720" cy="4547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pPr algn="just"/>
            <a:r>
              <a:rPr lang="en-IN" sz="2700" dirty="0">
                <a:solidFill>
                  <a:schemeClr val="dk2"/>
                </a:solidFill>
                <a:latin typeface="Times New Roman" panose="02020603050405020304" pitchFamily="18" charset="0"/>
                <a:cs typeface="Times New Roman" panose="02020603050405020304" pitchFamily="18" charset="0"/>
              </a:rPr>
              <a:t>MODULE 1: </a:t>
            </a:r>
            <a:r>
              <a:rPr lang="en-IN" sz="2700" dirty="0">
                <a:solidFill>
                  <a:schemeClr val="tx2"/>
                </a:solidFill>
                <a:latin typeface="Times New Roman" panose="02020603050405020304" pitchFamily="18" charset="0"/>
                <a:cs typeface="Times New Roman" panose="02020603050405020304" pitchFamily="18" charset="0"/>
              </a:rPr>
              <a:t>Data Collection Module</a:t>
            </a:r>
          </a:p>
          <a:p>
            <a:pPr algn="just"/>
            <a:endParaRPr lang="en-IN" sz="2700" dirty="0">
              <a:solidFill>
                <a:schemeClr val="dk2"/>
              </a:solidFill>
              <a:latin typeface="Times New Roman" panose="02020603050405020304" pitchFamily="18" charset="0"/>
              <a:cs typeface="Times New Roman" panose="02020603050405020304" pitchFamily="18" charset="0"/>
            </a:endParaRPr>
          </a:p>
          <a:p>
            <a:pPr algn="just"/>
            <a:r>
              <a:rPr lang="en-IN" sz="2700" dirty="0">
                <a:solidFill>
                  <a:schemeClr val="dk2"/>
                </a:solidFill>
                <a:latin typeface="Times New Roman" panose="02020603050405020304" pitchFamily="18" charset="0"/>
                <a:cs typeface="Times New Roman" panose="02020603050405020304" pitchFamily="18" charset="0"/>
              </a:rPr>
              <a:t>MODULE 2: </a:t>
            </a:r>
            <a:r>
              <a:rPr lang="en-IN" sz="2700" dirty="0">
                <a:solidFill>
                  <a:schemeClr val="tx2"/>
                </a:solidFill>
                <a:latin typeface="Times New Roman" panose="02020603050405020304" pitchFamily="18" charset="0"/>
                <a:cs typeface="Times New Roman" panose="02020603050405020304" pitchFamily="18" charset="0"/>
              </a:rPr>
              <a:t>Data Pre-Processing Module </a:t>
            </a:r>
          </a:p>
          <a:p>
            <a:pPr algn="just"/>
            <a:endParaRPr lang="en-IN" sz="2700" dirty="0">
              <a:solidFill>
                <a:schemeClr val="dk2"/>
              </a:solidFill>
              <a:latin typeface="Times New Roman" panose="02020603050405020304" pitchFamily="18" charset="0"/>
              <a:cs typeface="Times New Roman" panose="02020603050405020304" pitchFamily="18" charset="0"/>
            </a:endParaRPr>
          </a:p>
          <a:p>
            <a:pPr algn="just"/>
            <a:r>
              <a:rPr lang="en-IN" sz="2700" dirty="0">
                <a:solidFill>
                  <a:schemeClr val="dk2"/>
                </a:solidFill>
                <a:latin typeface="Times New Roman" panose="02020603050405020304" pitchFamily="18" charset="0"/>
                <a:cs typeface="Times New Roman" panose="02020603050405020304" pitchFamily="18" charset="0"/>
              </a:rPr>
              <a:t>MODULE 3: </a:t>
            </a:r>
            <a:r>
              <a:rPr lang="en-IN" sz="2700" dirty="0">
                <a:solidFill>
                  <a:schemeClr val="tx2"/>
                </a:solidFill>
                <a:latin typeface="Times New Roman" panose="02020603050405020304" pitchFamily="18" charset="0"/>
                <a:cs typeface="Times New Roman" panose="02020603050405020304" pitchFamily="18" charset="0"/>
              </a:rPr>
              <a:t>Image Augmentation Module</a:t>
            </a:r>
          </a:p>
          <a:p>
            <a:pPr algn="just"/>
            <a:endParaRPr lang="en-IN" sz="2700" dirty="0">
              <a:solidFill>
                <a:schemeClr val="tx2"/>
              </a:solidFill>
              <a:latin typeface="Times New Roman" panose="02020603050405020304" pitchFamily="18" charset="0"/>
              <a:cs typeface="Times New Roman" panose="02020603050405020304" pitchFamily="18" charset="0"/>
            </a:endParaRPr>
          </a:p>
          <a:p>
            <a:pPr algn="just"/>
            <a:r>
              <a:rPr lang="en-IN" sz="2700" dirty="0">
                <a:solidFill>
                  <a:schemeClr val="dk2"/>
                </a:solidFill>
                <a:latin typeface="Times New Roman" panose="02020603050405020304" pitchFamily="18" charset="0"/>
                <a:cs typeface="Times New Roman" panose="02020603050405020304" pitchFamily="18" charset="0"/>
              </a:rPr>
              <a:t>MODULE 4: </a:t>
            </a:r>
            <a:r>
              <a:rPr lang="en-IN" sz="2700" dirty="0">
                <a:solidFill>
                  <a:schemeClr val="tx2"/>
                </a:solidFill>
                <a:latin typeface="Times New Roman" panose="02020603050405020304" pitchFamily="18" charset="0"/>
                <a:cs typeface="Times New Roman" panose="02020603050405020304" pitchFamily="18" charset="0"/>
              </a:rPr>
              <a:t>CNN Model Development and Evaluation.</a:t>
            </a:r>
          </a:p>
          <a:p>
            <a:pPr algn="just"/>
            <a:endParaRPr lang="en-IN" sz="2700" dirty="0">
              <a:solidFill>
                <a:schemeClr val="tx2"/>
              </a:solidFill>
              <a:latin typeface="Times New Roman" panose="02020603050405020304" pitchFamily="18" charset="0"/>
              <a:cs typeface="Times New Roman" panose="02020603050405020304" pitchFamily="18" charset="0"/>
            </a:endParaRPr>
          </a:p>
          <a:p>
            <a:pPr algn="just"/>
            <a:r>
              <a:rPr lang="en-IN" sz="2700" dirty="0">
                <a:solidFill>
                  <a:schemeClr val="dk2"/>
                </a:solidFill>
                <a:latin typeface="Times New Roman" panose="02020603050405020304" pitchFamily="18" charset="0"/>
                <a:cs typeface="Times New Roman" panose="02020603050405020304" pitchFamily="18" charset="0"/>
              </a:rPr>
              <a:t>MODULE 5: </a:t>
            </a:r>
            <a:r>
              <a:rPr lang="en-IN" sz="2700" dirty="0">
                <a:solidFill>
                  <a:schemeClr val="tx2"/>
                </a:solidFill>
                <a:latin typeface="Times New Roman" panose="02020603050405020304" pitchFamily="18" charset="0"/>
                <a:cs typeface="Times New Roman" panose="02020603050405020304" pitchFamily="18" charset="0"/>
              </a:rPr>
              <a:t>Web App Development.</a:t>
            </a:r>
          </a:p>
          <a:p>
            <a:pPr algn="just"/>
            <a:endParaRPr lang="en-IN" sz="27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3" name="TextBox 2">
            <a:extLst>
              <a:ext uri="{FF2B5EF4-FFF2-40B4-BE49-F238E27FC236}">
                <a16:creationId xmlns:a16="http://schemas.microsoft.com/office/drawing/2014/main" id="{2E3BBA6C-14D0-143D-B3A3-900F63C2FD53}"/>
              </a:ext>
            </a:extLst>
          </p:cNvPr>
          <p:cNvSpPr txBox="1"/>
          <p:nvPr/>
        </p:nvSpPr>
        <p:spPr>
          <a:xfrm>
            <a:off x="489472" y="641597"/>
            <a:ext cx="8165054" cy="1200329"/>
          </a:xfrm>
          <a:prstGeom prst="rect">
            <a:avLst/>
          </a:prstGeom>
          <a:noFill/>
        </p:spPr>
        <p:txBody>
          <a:bodyPr wrap="square">
            <a:spAutoFit/>
          </a:bodyPr>
          <a:lstStyle/>
          <a:p>
            <a:pPr algn="just"/>
            <a:r>
              <a:rPr lang="en-US" sz="1800" dirty="0">
                <a:solidFill>
                  <a:schemeClr val="tx2"/>
                </a:solidFill>
              </a:rPr>
              <a:t>Data collection is the process of collecting fundus images with </a:t>
            </a:r>
            <a:r>
              <a:rPr lang="en-US" sz="1800" dirty="0" err="1">
                <a:solidFill>
                  <a:schemeClr val="tx2"/>
                </a:solidFill>
              </a:rPr>
              <a:t>glacoma</a:t>
            </a:r>
            <a:r>
              <a:rPr lang="en-US" sz="1800" dirty="0">
                <a:solidFill>
                  <a:schemeClr val="tx2"/>
                </a:solidFill>
              </a:rPr>
              <a:t>, cataracts, diabetic retinopathy, and normal eye conditions. These images have been collected from three data sources and preprocessed to fit the CNN model.</a:t>
            </a:r>
            <a:endParaRPr lang="en-IN" sz="1800" dirty="0">
              <a:solidFill>
                <a:schemeClr val="tx2"/>
              </a:solidFill>
            </a:endParaRPr>
          </a:p>
        </p:txBody>
      </p:sp>
      <p:sp>
        <p:nvSpPr>
          <p:cNvPr id="4" name="TextBox 3">
            <a:extLst>
              <a:ext uri="{FF2B5EF4-FFF2-40B4-BE49-F238E27FC236}">
                <a16:creationId xmlns:a16="http://schemas.microsoft.com/office/drawing/2014/main" id="{6B17885F-99A0-F764-A3D2-5AA12D44C356}"/>
              </a:ext>
            </a:extLst>
          </p:cNvPr>
          <p:cNvSpPr txBox="1"/>
          <p:nvPr/>
        </p:nvSpPr>
        <p:spPr>
          <a:xfrm>
            <a:off x="2162286" y="64548"/>
            <a:ext cx="5160534" cy="461665"/>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MODULE</a:t>
            </a:r>
            <a:r>
              <a:rPr lang="en-IN" sz="2400" dirty="0">
                <a:solidFill>
                  <a:schemeClr val="bg2">
                    <a:lumMod val="75000"/>
                  </a:schemeClr>
                </a:solidFill>
              </a:rPr>
              <a:t> 1: </a:t>
            </a:r>
            <a:r>
              <a:rPr lang="en-IN" sz="2400" dirty="0">
                <a:solidFill>
                  <a:schemeClr val="accent3"/>
                </a:solidFill>
              </a:rPr>
              <a:t>Data Collection Module</a:t>
            </a:r>
          </a:p>
        </p:txBody>
      </p:sp>
      <p:graphicFrame>
        <p:nvGraphicFramePr>
          <p:cNvPr id="5" name="Table 4">
            <a:extLst>
              <a:ext uri="{FF2B5EF4-FFF2-40B4-BE49-F238E27FC236}">
                <a16:creationId xmlns:a16="http://schemas.microsoft.com/office/drawing/2014/main" id="{BEDF6B53-6B48-AB2A-4A50-AC1157A55B8A}"/>
              </a:ext>
            </a:extLst>
          </p:cNvPr>
          <p:cNvGraphicFramePr>
            <a:graphicFrameLocks noGrp="1"/>
          </p:cNvGraphicFramePr>
          <p:nvPr>
            <p:extLst>
              <p:ext uri="{D42A27DB-BD31-4B8C-83A1-F6EECF244321}">
                <p14:modId xmlns:p14="http://schemas.microsoft.com/office/powerpoint/2010/main" val="1602343563"/>
              </p:ext>
            </p:extLst>
          </p:nvPr>
        </p:nvGraphicFramePr>
        <p:xfrm>
          <a:off x="712787" y="1957310"/>
          <a:ext cx="7718424" cy="1524000"/>
        </p:xfrm>
        <a:graphic>
          <a:graphicData uri="http://schemas.openxmlformats.org/drawingml/2006/table">
            <a:tbl>
              <a:tblPr>
                <a:tableStyleId>{60D1D6F2-8903-4FB2-99B3-F42F1384F5F2}</a:tableStyleId>
              </a:tblPr>
              <a:tblGrid>
                <a:gridCol w="3859212">
                  <a:extLst>
                    <a:ext uri="{9D8B030D-6E8A-4147-A177-3AD203B41FA5}">
                      <a16:colId xmlns:a16="http://schemas.microsoft.com/office/drawing/2014/main" val="687648147"/>
                    </a:ext>
                  </a:extLst>
                </a:gridCol>
                <a:gridCol w="3859212">
                  <a:extLst>
                    <a:ext uri="{9D8B030D-6E8A-4147-A177-3AD203B41FA5}">
                      <a16:colId xmlns:a16="http://schemas.microsoft.com/office/drawing/2014/main" val="3493646299"/>
                    </a:ext>
                  </a:extLst>
                </a:gridCol>
              </a:tblGrid>
              <a:tr h="327660">
                <a:tc>
                  <a:txBody>
                    <a:bodyPr/>
                    <a:lstStyle/>
                    <a:p>
                      <a:pPr algn="ctr"/>
                      <a:r>
                        <a:rPr lang="en-IN" sz="1400">
                          <a:solidFill>
                            <a:schemeClr val="bg2"/>
                          </a:solidFill>
                          <a:effectLst/>
                        </a:rPr>
                        <a:t>Dataset</a:t>
                      </a:r>
                    </a:p>
                  </a:txBody>
                  <a:tcPr marL="123825" marR="123825" marT="57150" marB="57150" anchor="ctr"/>
                </a:tc>
                <a:tc>
                  <a:txBody>
                    <a:bodyPr/>
                    <a:lstStyle/>
                    <a:p>
                      <a:pPr algn="ctr"/>
                      <a:r>
                        <a:rPr lang="en-IN" sz="1400" dirty="0">
                          <a:solidFill>
                            <a:schemeClr val="bg2"/>
                          </a:solidFill>
                          <a:effectLst/>
                        </a:rPr>
                        <a:t>Description</a:t>
                      </a:r>
                    </a:p>
                  </a:txBody>
                  <a:tcPr marL="123825" marR="123825" marT="57150" marB="57150" anchor="ctr"/>
                </a:tc>
                <a:extLst>
                  <a:ext uri="{0D108BD9-81ED-4DB2-BD59-A6C34878D82A}">
                    <a16:rowId xmlns:a16="http://schemas.microsoft.com/office/drawing/2014/main" val="3637234041"/>
                  </a:ext>
                </a:extLst>
              </a:tr>
              <a:tr h="327660">
                <a:tc>
                  <a:txBody>
                    <a:bodyPr/>
                    <a:lstStyle/>
                    <a:p>
                      <a:pPr algn="l"/>
                      <a:r>
                        <a:rPr lang="en-IN" sz="1400" dirty="0">
                          <a:solidFill>
                            <a:schemeClr val="tx2"/>
                          </a:solidFill>
                          <a:effectLst/>
                        </a:rPr>
                        <a:t>Kaggle Ocular Disease Recognition</a:t>
                      </a:r>
                    </a:p>
                  </a:txBody>
                  <a:tcPr marL="123825" marR="123825" marT="57150" marB="57150" anchor="ctr"/>
                </a:tc>
                <a:tc>
                  <a:txBody>
                    <a:bodyPr/>
                    <a:lstStyle/>
                    <a:p>
                      <a:pPr algn="l"/>
                      <a:r>
                        <a:rPr lang="en-IN" sz="1400" dirty="0">
                          <a:solidFill>
                            <a:schemeClr val="tx2"/>
                          </a:solidFill>
                          <a:effectLst/>
                        </a:rPr>
                        <a:t>1560 images mixed</a:t>
                      </a:r>
                    </a:p>
                  </a:txBody>
                  <a:tcPr marL="123825" marR="123825" marT="57150" marB="57150" anchor="ctr"/>
                </a:tc>
                <a:extLst>
                  <a:ext uri="{0D108BD9-81ED-4DB2-BD59-A6C34878D82A}">
                    <a16:rowId xmlns:a16="http://schemas.microsoft.com/office/drawing/2014/main" val="1821849548"/>
                  </a:ext>
                </a:extLst>
              </a:tr>
              <a:tr h="327660">
                <a:tc>
                  <a:txBody>
                    <a:bodyPr/>
                    <a:lstStyle/>
                    <a:p>
                      <a:pPr algn="l"/>
                      <a:r>
                        <a:rPr lang="en-IN" sz="1400" dirty="0">
                          <a:solidFill>
                            <a:schemeClr val="tx2"/>
                          </a:solidFill>
                          <a:effectLst/>
                        </a:rPr>
                        <a:t>Cataract Dataset</a:t>
                      </a:r>
                    </a:p>
                  </a:txBody>
                  <a:tcPr marL="123825" marR="123825" marT="57150" marB="57150" anchor="ctr"/>
                </a:tc>
                <a:tc>
                  <a:txBody>
                    <a:bodyPr/>
                    <a:lstStyle/>
                    <a:p>
                      <a:pPr algn="l"/>
                      <a:r>
                        <a:rPr lang="en-IN" sz="1400" dirty="0">
                          <a:solidFill>
                            <a:schemeClr val="tx2"/>
                          </a:solidFill>
                          <a:effectLst/>
                        </a:rPr>
                        <a:t>602 images mixed</a:t>
                      </a:r>
                    </a:p>
                  </a:txBody>
                  <a:tcPr marL="123825" marR="123825" marT="57150" marB="57150" anchor="ctr"/>
                </a:tc>
                <a:extLst>
                  <a:ext uri="{0D108BD9-81ED-4DB2-BD59-A6C34878D82A}">
                    <a16:rowId xmlns:a16="http://schemas.microsoft.com/office/drawing/2014/main" val="4038184403"/>
                  </a:ext>
                </a:extLst>
              </a:tr>
              <a:tr h="541020">
                <a:tc>
                  <a:txBody>
                    <a:bodyPr/>
                    <a:lstStyle/>
                    <a:p>
                      <a:pPr algn="l"/>
                      <a:r>
                        <a:rPr lang="en-IN" sz="1400" dirty="0">
                          <a:solidFill>
                            <a:schemeClr val="tx2"/>
                          </a:solidFill>
                          <a:effectLst/>
                        </a:rPr>
                        <a:t>RETINAL FUNDUS MULTI-DISEASE IMAGE DATASET</a:t>
                      </a:r>
                    </a:p>
                  </a:txBody>
                  <a:tcPr marL="123825" marR="123825" marT="57150" marB="57150" anchor="ctr"/>
                </a:tc>
                <a:tc>
                  <a:txBody>
                    <a:bodyPr/>
                    <a:lstStyle/>
                    <a:p>
                      <a:pPr algn="l"/>
                      <a:r>
                        <a:rPr lang="en-IN" sz="1400" dirty="0">
                          <a:solidFill>
                            <a:schemeClr val="tx2"/>
                          </a:solidFill>
                          <a:effectLst/>
                        </a:rPr>
                        <a:t>1780 images mixed</a:t>
                      </a:r>
                    </a:p>
                  </a:txBody>
                  <a:tcPr marL="123825" marR="123825" marT="57150" marB="57150" anchor="ctr"/>
                </a:tc>
                <a:extLst>
                  <a:ext uri="{0D108BD9-81ED-4DB2-BD59-A6C34878D82A}">
                    <a16:rowId xmlns:a16="http://schemas.microsoft.com/office/drawing/2014/main" val="323914561"/>
                  </a:ext>
                </a:extLst>
              </a:tr>
            </a:tbl>
          </a:graphicData>
        </a:graphic>
      </p:graphicFrame>
      <p:sp>
        <p:nvSpPr>
          <p:cNvPr id="9" name="TextBox 8">
            <a:extLst>
              <a:ext uri="{FF2B5EF4-FFF2-40B4-BE49-F238E27FC236}">
                <a16:creationId xmlns:a16="http://schemas.microsoft.com/office/drawing/2014/main" id="{4B24CB97-539F-BCB5-90D8-350A479D9599}"/>
              </a:ext>
            </a:extLst>
          </p:cNvPr>
          <p:cNvSpPr txBox="1"/>
          <p:nvPr/>
        </p:nvSpPr>
        <p:spPr>
          <a:xfrm>
            <a:off x="489472" y="3865635"/>
            <a:ext cx="8364071" cy="784830"/>
          </a:xfrm>
          <a:prstGeom prst="rect">
            <a:avLst/>
          </a:prstGeom>
          <a:noFill/>
        </p:spPr>
        <p:txBody>
          <a:bodyPr wrap="square">
            <a:spAutoFit/>
          </a:bodyPr>
          <a:lstStyle/>
          <a:p>
            <a:pPr marL="285750" indent="-285750">
              <a:buClr>
                <a:schemeClr val="bg2">
                  <a:lumMod val="75000"/>
                </a:schemeClr>
              </a:buClr>
              <a:buFont typeface="Courier New" panose="02070309020205020404" pitchFamily="49" charset="0"/>
              <a:buChar char="o"/>
            </a:pPr>
            <a:r>
              <a:rPr lang="en-US" sz="1500" u="sng" dirty="0">
                <a:solidFill>
                  <a:schemeClr val="bg2"/>
                </a:solidFill>
                <a:hlinkClick r:id="rId3">
                  <a:extLst>
                    <a:ext uri="{A12FA001-AC4F-418D-AE19-62706E023703}">
                      <ahyp:hlinkClr xmlns:ahyp="http://schemas.microsoft.com/office/drawing/2018/hyperlinkcolor" val="tx"/>
                    </a:ext>
                  </a:extLst>
                </a:hlinkClick>
              </a:rPr>
              <a:t>https://www.kaggle.com/andrewmvd/ocular-disease-recognition-odir5k</a:t>
            </a:r>
            <a:endParaRPr lang="en-US" sz="1500" u="sng" dirty="0">
              <a:solidFill>
                <a:schemeClr val="bg2"/>
              </a:solidFill>
            </a:endParaRPr>
          </a:p>
          <a:p>
            <a:pPr marL="285750" indent="-285750">
              <a:buClr>
                <a:schemeClr val="bg2">
                  <a:lumMod val="75000"/>
                </a:schemeClr>
              </a:buClr>
              <a:buFont typeface="Courier New" panose="02070309020205020404" pitchFamily="49" charset="0"/>
              <a:buChar char="o"/>
            </a:pPr>
            <a:r>
              <a:rPr lang="en-US" sz="1500" u="sng" dirty="0">
                <a:solidFill>
                  <a:schemeClr val="bg2"/>
                </a:solidFill>
                <a:hlinkClick r:id="rId4">
                  <a:extLst>
                    <a:ext uri="{A12FA001-AC4F-418D-AE19-62706E023703}">
                      <ahyp:hlinkClr xmlns:ahyp="http://schemas.microsoft.com/office/drawing/2018/hyperlinkcolor" val="tx"/>
                    </a:ext>
                  </a:extLst>
                </a:hlinkClick>
              </a:rPr>
              <a:t>https://www.kaggle.com/jr2ngb/cataractdataset</a:t>
            </a:r>
            <a:endParaRPr lang="en-US" sz="1500" u="sng" dirty="0">
              <a:solidFill>
                <a:schemeClr val="bg2"/>
              </a:solidFill>
            </a:endParaRPr>
          </a:p>
          <a:p>
            <a:pPr marL="285750" indent="-285750">
              <a:buClr>
                <a:schemeClr val="bg2">
                  <a:lumMod val="75000"/>
                </a:schemeClr>
              </a:buClr>
              <a:buFont typeface="Courier New" panose="02070309020205020404" pitchFamily="49" charset="0"/>
              <a:buChar char="o"/>
            </a:pPr>
            <a:r>
              <a:rPr lang="en-US" sz="1500" u="sng" dirty="0">
                <a:solidFill>
                  <a:schemeClr val="bg2"/>
                </a:solidFill>
              </a:rPr>
              <a:t>https://ieee-dataport.org/open-access/retinal-fundus-multi-disease-image-dataset-rfmid#files </a:t>
            </a:r>
            <a:endParaRPr lang="en-IN" sz="1500" u="sng" dirty="0">
              <a:solidFill>
                <a:schemeClr val="bg2"/>
              </a:solidFill>
            </a:endParaRPr>
          </a:p>
        </p:txBody>
      </p:sp>
    </p:spTree>
    <p:extLst>
      <p:ext uri="{BB962C8B-B14F-4D97-AF65-F5344CB8AC3E}">
        <p14:creationId xmlns:p14="http://schemas.microsoft.com/office/powerpoint/2010/main" val="269810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6" name="TextBox 5">
            <a:extLst>
              <a:ext uri="{FF2B5EF4-FFF2-40B4-BE49-F238E27FC236}">
                <a16:creationId xmlns:a16="http://schemas.microsoft.com/office/drawing/2014/main" id="{51B5D9AB-CF48-BDE3-19CF-01B7B86D9722}"/>
              </a:ext>
            </a:extLst>
          </p:cNvPr>
          <p:cNvSpPr txBox="1"/>
          <p:nvPr/>
        </p:nvSpPr>
        <p:spPr>
          <a:xfrm>
            <a:off x="290456" y="370475"/>
            <a:ext cx="8649150" cy="4832092"/>
          </a:xfrm>
          <a:prstGeom prst="rect">
            <a:avLst/>
          </a:prstGeom>
          <a:noFill/>
        </p:spPr>
        <p:txBody>
          <a:bodyPr wrap="square">
            <a:spAutoFit/>
          </a:bodyPr>
          <a:lstStyle/>
          <a:p>
            <a:pPr marL="285750" indent="-285750" algn="just">
              <a:buClr>
                <a:schemeClr val="accent2"/>
              </a:buClr>
              <a:buFont typeface="Wingdings" panose="05000000000000000000" pitchFamily="2" charset="2"/>
              <a:buChar char="Ø"/>
            </a:pPr>
            <a:endParaRPr lang="en-IN" sz="2200" dirty="0">
              <a:solidFill>
                <a:schemeClr val="accent2"/>
              </a:solidFill>
            </a:endParaRPr>
          </a:p>
          <a:p>
            <a:pPr marL="285750" indent="-285750" algn="just">
              <a:buClr>
                <a:schemeClr val="accent2"/>
              </a:buClr>
              <a:buFont typeface="Wingdings" panose="05000000000000000000" pitchFamily="2" charset="2"/>
              <a:buChar char="Ø"/>
            </a:pPr>
            <a:r>
              <a:rPr lang="en-IN" sz="2200" dirty="0">
                <a:solidFill>
                  <a:schemeClr val="bg2"/>
                </a:solidFill>
              </a:rPr>
              <a:t>Import necessary libraries: </a:t>
            </a:r>
            <a:r>
              <a:rPr lang="en-IN" sz="2200" dirty="0">
                <a:solidFill>
                  <a:schemeClr val="accent2"/>
                </a:solidFill>
              </a:rPr>
              <a:t>The required libraries for image collection and data handling are imported such as </a:t>
            </a:r>
            <a:r>
              <a:rPr lang="en-IN" sz="2200" dirty="0" err="1">
                <a:solidFill>
                  <a:schemeClr val="accent2"/>
                </a:solidFill>
              </a:rPr>
              <a:t>os</a:t>
            </a:r>
            <a:r>
              <a:rPr lang="en-IN" sz="2200" dirty="0">
                <a:solidFill>
                  <a:schemeClr val="accent2"/>
                </a:solidFill>
              </a:rPr>
              <a:t>, </a:t>
            </a:r>
            <a:r>
              <a:rPr lang="en-IN" sz="2200" dirty="0" err="1">
                <a:solidFill>
                  <a:schemeClr val="accent2"/>
                </a:solidFill>
              </a:rPr>
              <a:t>shutil</a:t>
            </a:r>
            <a:r>
              <a:rPr lang="en-IN" sz="2200" dirty="0">
                <a:solidFill>
                  <a:schemeClr val="accent2"/>
                </a:solidFill>
              </a:rPr>
              <a:t>, </a:t>
            </a:r>
            <a:r>
              <a:rPr lang="en-IN" sz="2200" dirty="0" err="1">
                <a:solidFill>
                  <a:schemeClr val="accent2"/>
                </a:solidFill>
              </a:rPr>
              <a:t>numpy</a:t>
            </a:r>
            <a:r>
              <a:rPr lang="en-IN" sz="2200" dirty="0">
                <a:solidFill>
                  <a:schemeClr val="accent2"/>
                </a:solidFill>
              </a:rPr>
              <a:t>, pandas, and </a:t>
            </a:r>
            <a:r>
              <a:rPr lang="en-IN" sz="2200" dirty="0" err="1">
                <a:solidFill>
                  <a:schemeClr val="accent2"/>
                </a:solidFill>
              </a:rPr>
              <a:t>os.path</a:t>
            </a:r>
            <a:r>
              <a:rPr lang="en-IN" sz="2200" dirty="0">
                <a:solidFill>
                  <a:schemeClr val="accent2"/>
                </a:solidFill>
              </a:rPr>
              <a:t>.</a:t>
            </a:r>
          </a:p>
          <a:p>
            <a:pPr marL="285750" indent="-285750" algn="just">
              <a:buClr>
                <a:schemeClr val="accent2"/>
              </a:buClr>
              <a:buFont typeface="Wingdings" panose="05000000000000000000" pitchFamily="2" charset="2"/>
              <a:buChar char="Ø"/>
            </a:pPr>
            <a:endParaRPr lang="en-IN" sz="2200" dirty="0">
              <a:solidFill>
                <a:schemeClr val="accent2"/>
              </a:solidFill>
            </a:endParaRPr>
          </a:p>
          <a:p>
            <a:pPr marL="285750" indent="-285750" algn="just">
              <a:buClr>
                <a:schemeClr val="accent2"/>
              </a:buClr>
              <a:buFont typeface="Wingdings" panose="05000000000000000000" pitchFamily="2" charset="2"/>
              <a:buChar char="Ø"/>
            </a:pPr>
            <a:r>
              <a:rPr lang="en-IN" sz="2200" dirty="0">
                <a:solidFill>
                  <a:schemeClr val="bg1">
                    <a:lumMod val="60000"/>
                    <a:lumOff val="40000"/>
                  </a:schemeClr>
                </a:solidFill>
              </a:rPr>
              <a:t>Read the CSV file: </a:t>
            </a:r>
            <a:r>
              <a:rPr lang="en-IN" sz="2200" dirty="0">
                <a:solidFill>
                  <a:schemeClr val="tx2"/>
                </a:solidFill>
              </a:rPr>
              <a:t>The CSV file containing information about the images in the dataset is read using pandas library.</a:t>
            </a:r>
          </a:p>
          <a:p>
            <a:pPr algn="just">
              <a:buClr>
                <a:schemeClr val="accent2"/>
              </a:buClr>
            </a:pPr>
            <a:endParaRPr lang="en-IN" sz="2200" dirty="0">
              <a:solidFill>
                <a:schemeClr val="accent2"/>
              </a:solidFill>
            </a:endParaRPr>
          </a:p>
          <a:p>
            <a:pPr marL="285750" indent="-285750" algn="just">
              <a:buClr>
                <a:schemeClr val="accent2"/>
              </a:buClr>
              <a:buFont typeface="Wingdings" panose="05000000000000000000" pitchFamily="2" charset="2"/>
              <a:buChar char="Ø"/>
            </a:pPr>
            <a:r>
              <a:rPr lang="en-IN" sz="2200" dirty="0">
                <a:solidFill>
                  <a:schemeClr val="bg2"/>
                </a:solidFill>
              </a:rPr>
              <a:t>Filter data by disease: </a:t>
            </a:r>
            <a:r>
              <a:rPr lang="en-IN" sz="2200" dirty="0">
                <a:solidFill>
                  <a:schemeClr val="accent2"/>
                </a:solidFill>
              </a:rPr>
              <a:t>As the image dataset contains pictures of both diseased and normal eyes, the data is filtered by disease using the </a:t>
            </a:r>
            <a:r>
              <a:rPr lang="en-IN" sz="2200" dirty="0" err="1">
                <a:solidFill>
                  <a:schemeClr val="accent2"/>
                </a:solidFill>
              </a:rPr>
              <a:t>str.contains</a:t>
            </a:r>
            <a:r>
              <a:rPr lang="en-IN" sz="2200" dirty="0">
                <a:solidFill>
                  <a:schemeClr val="accent2"/>
                </a:solidFill>
              </a:rPr>
              <a:t> method. This results in new </a:t>
            </a:r>
            <a:r>
              <a:rPr lang="en-IN" sz="2200" dirty="0" err="1">
                <a:solidFill>
                  <a:schemeClr val="accent2"/>
                </a:solidFill>
              </a:rPr>
              <a:t>dataframes</a:t>
            </a:r>
            <a:r>
              <a:rPr lang="en-IN" sz="2200" dirty="0">
                <a:solidFill>
                  <a:schemeClr val="accent2"/>
                </a:solidFill>
              </a:rPr>
              <a:t> containing images of each disease - cataract, glaucoma, and diabetic retinopathy.</a:t>
            </a:r>
          </a:p>
          <a:p>
            <a:pPr marL="285750" indent="-285750" algn="just">
              <a:buClr>
                <a:schemeClr val="accent2"/>
              </a:buClr>
              <a:buFont typeface="Wingdings" panose="05000000000000000000" pitchFamily="2" charset="2"/>
              <a:buChar char="Ø"/>
            </a:pPr>
            <a:endParaRPr lang="en-IN" sz="2200" dirty="0">
              <a:solidFill>
                <a:schemeClr val="accent2"/>
              </a:solidFill>
            </a:endParaRPr>
          </a:p>
        </p:txBody>
      </p:sp>
      <p:sp>
        <p:nvSpPr>
          <p:cNvPr id="8" name="TextBox 7">
            <a:extLst>
              <a:ext uri="{FF2B5EF4-FFF2-40B4-BE49-F238E27FC236}">
                <a16:creationId xmlns:a16="http://schemas.microsoft.com/office/drawing/2014/main" id="{75001164-62F4-9AE1-8234-BE2138123F5F}"/>
              </a:ext>
            </a:extLst>
          </p:cNvPr>
          <p:cNvSpPr txBox="1"/>
          <p:nvPr/>
        </p:nvSpPr>
        <p:spPr>
          <a:xfrm>
            <a:off x="2015714" y="139642"/>
            <a:ext cx="5198633" cy="461665"/>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MODULE</a:t>
            </a:r>
            <a:r>
              <a:rPr lang="en-IN" sz="2400" dirty="0">
                <a:solidFill>
                  <a:schemeClr val="bg2">
                    <a:lumMod val="75000"/>
                  </a:schemeClr>
                </a:solidFill>
              </a:rPr>
              <a:t> 1: </a:t>
            </a:r>
            <a:r>
              <a:rPr lang="en-IN" sz="2400" dirty="0">
                <a:solidFill>
                  <a:schemeClr val="accent2"/>
                </a:solidFill>
              </a:rPr>
              <a:t>Data Collection Module</a:t>
            </a:r>
          </a:p>
        </p:txBody>
      </p:sp>
    </p:spTree>
    <p:extLst>
      <p:ext uri="{BB962C8B-B14F-4D97-AF65-F5344CB8AC3E}">
        <p14:creationId xmlns:p14="http://schemas.microsoft.com/office/powerpoint/2010/main" val="351977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F613D5F7-AD91-3A4C-3DEF-D303F8D8F124}"/>
              </a:ext>
            </a:extLst>
          </p:cNvPr>
          <p:cNvSpPr txBox="1"/>
          <p:nvPr/>
        </p:nvSpPr>
        <p:spPr>
          <a:xfrm>
            <a:off x="182879" y="758767"/>
            <a:ext cx="8778240" cy="3816429"/>
          </a:xfrm>
          <a:prstGeom prst="rect">
            <a:avLst/>
          </a:prstGeom>
          <a:noFill/>
        </p:spPr>
        <p:txBody>
          <a:bodyPr wrap="square">
            <a:spAutoFit/>
          </a:bodyPr>
          <a:lstStyle/>
          <a:p>
            <a:pPr marL="285750" indent="-285750">
              <a:buClr>
                <a:schemeClr val="accent2"/>
              </a:buClr>
              <a:buFont typeface="Wingdings" panose="05000000000000000000" pitchFamily="2" charset="2"/>
              <a:buChar char="Ø"/>
            </a:pPr>
            <a:r>
              <a:rPr lang="en-IN" sz="2200" dirty="0">
                <a:solidFill>
                  <a:schemeClr val="bg1">
                    <a:lumMod val="60000"/>
                    <a:lumOff val="40000"/>
                  </a:schemeClr>
                </a:solidFill>
              </a:rPr>
              <a:t>Move images to respective folders: </a:t>
            </a:r>
            <a:r>
              <a:rPr lang="en-IN" sz="2200" dirty="0">
                <a:solidFill>
                  <a:schemeClr val="tx2"/>
                </a:solidFill>
              </a:rPr>
              <a:t>For each disease, a for loop is used to iterate through the respective </a:t>
            </a:r>
            <a:r>
              <a:rPr lang="en-IN" sz="2200" dirty="0" err="1">
                <a:solidFill>
                  <a:schemeClr val="tx2"/>
                </a:solidFill>
              </a:rPr>
              <a:t>dataframes</a:t>
            </a:r>
            <a:r>
              <a:rPr lang="en-IN" sz="2200" dirty="0">
                <a:solidFill>
                  <a:schemeClr val="tx2"/>
                </a:solidFill>
              </a:rPr>
              <a:t>, and the </a:t>
            </a:r>
            <a:r>
              <a:rPr lang="en-IN" sz="2200" dirty="0" err="1">
                <a:solidFill>
                  <a:schemeClr val="tx2"/>
                </a:solidFill>
              </a:rPr>
              <a:t>shutil.move</a:t>
            </a:r>
            <a:r>
              <a:rPr lang="en-IN" sz="2200" dirty="0">
                <a:solidFill>
                  <a:schemeClr val="tx2"/>
                </a:solidFill>
              </a:rPr>
              <a:t> method is used to move each image file to the appropriate folder.</a:t>
            </a:r>
          </a:p>
          <a:p>
            <a:pPr marL="285750" indent="-285750">
              <a:buClr>
                <a:schemeClr val="accent2"/>
              </a:buClr>
              <a:buFont typeface="Wingdings" panose="05000000000000000000" pitchFamily="2" charset="2"/>
              <a:buChar char="Ø"/>
            </a:pPr>
            <a:endParaRPr lang="en-IN" sz="2200" dirty="0">
              <a:solidFill>
                <a:schemeClr val="accent2"/>
              </a:solidFill>
            </a:endParaRPr>
          </a:p>
          <a:p>
            <a:pPr marL="285750" indent="-285750">
              <a:buClr>
                <a:schemeClr val="accent2"/>
              </a:buClr>
              <a:buFont typeface="Wingdings" panose="05000000000000000000" pitchFamily="2" charset="2"/>
              <a:buChar char="Ø"/>
            </a:pPr>
            <a:r>
              <a:rPr lang="en-IN" sz="2200" dirty="0">
                <a:solidFill>
                  <a:schemeClr val="bg2"/>
                </a:solidFill>
              </a:rPr>
              <a:t>Normal images collection: </a:t>
            </a:r>
            <a:r>
              <a:rPr lang="en-IN" sz="2200" dirty="0">
                <a:solidFill>
                  <a:schemeClr val="accent2"/>
                </a:solidFill>
              </a:rPr>
              <a:t>The images of normal eyes are also collected in the same way as above.</a:t>
            </a:r>
          </a:p>
          <a:p>
            <a:pPr marL="285750" indent="-285750">
              <a:buClr>
                <a:schemeClr val="accent2"/>
              </a:buClr>
              <a:buFont typeface="Wingdings" panose="05000000000000000000" pitchFamily="2" charset="2"/>
              <a:buChar char="Ø"/>
            </a:pPr>
            <a:endParaRPr lang="en-IN" sz="2200" dirty="0">
              <a:solidFill>
                <a:schemeClr val="accent2"/>
              </a:solidFill>
            </a:endParaRPr>
          </a:p>
          <a:p>
            <a:pPr marL="285750" indent="-285750">
              <a:buClr>
                <a:schemeClr val="accent2"/>
              </a:buClr>
              <a:buFont typeface="Wingdings" panose="05000000000000000000" pitchFamily="2" charset="2"/>
              <a:buChar char="Ø"/>
            </a:pPr>
            <a:r>
              <a:rPr lang="en-IN" sz="2200" dirty="0">
                <a:solidFill>
                  <a:schemeClr val="bg1">
                    <a:lumMod val="60000"/>
                    <a:lumOff val="40000"/>
                  </a:schemeClr>
                </a:solidFill>
              </a:rPr>
              <a:t>Data validation: </a:t>
            </a:r>
            <a:r>
              <a:rPr lang="en-IN" sz="2200" dirty="0">
                <a:solidFill>
                  <a:schemeClr val="tx2"/>
                </a:solidFill>
              </a:rPr>
              <a:t>The data collection process is verified by checking the number of images in each folder, ensuring the collected data is complete and usable.</a:t>
            </a:r>
          </a:p>
        </p:txBody>
      </p:sp>
      <p:sp>
        <p:nvSpPr>
          <p:cNvPr id="5" name="TextBox 4">
            <a:extLst>
              <a:ext uri="{FF2B5EF4-FFF2-40B4-BE49-F238E27FC236}">
                <a16:creationId xmlns:a16="http://schemas.microsoft.com/office/drawing/2014/main" id="{AFDAC504-3211-DAAA-C558-628F97573EFA}"/>
              </a:ext>
            </a:extLst>
          </p:cNvPr>
          <p:cNvSpPr txBox="1"/>
          <p:nvPr/>
        </p:nvSpPr>
        <p:spPr>
          <a:xfrm>
            <a:off x="2003610" y="106639"/>
            <a:ext cx="5136778" cy="461665"/>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MODULE</a:t>
            </a:r>
            <a:r>
              <a:rPr lang="en-IN" sz="2400" dirty="0">
                <a:solidFill>
                  <a:schemeClr val="bg2">
                    <a:lumMod val="75000"/>
                  </a:schemeClr>
                </a:solidFill>
              </a:rPr>
              <a:t> 1: </a:t>
            </a:r>
            <a:r>
              <a:rPr lang="en-IN" sz="2400" dirty="0">
                <a:solidFill>
                  <a:schemeClr val="tx2"/>
                </a:solidFill>
              </a:rPr>
              <a:t>Data Collection Module</a:t>
            </a:r>
          </a:p>
        </p:txBody>
      </p:sp>
    </p:spTree>
    <p:extLst>
      <p:ext uri="{BB962C8B-B14F-4D97-AF65-F5344CB8AC3E}">
        <p14:creationId xmlns:p14="http://schemas.microsoft.com/office/powerpoint/2010/main" val="330554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51BC18-8205-580E-E1E7-29E076A9B34E}"/>
              </a:ext>
            </a:extLst>
          </p:cNvPr>
          <p:cNvSpPr txBox="1"/>
          <p:nvPr/>
        </p:nvSpPr>
        <p:spPr>
          <a:xfrm>
            <a:off x="1864513" y="109002"/>
            <a:ext cx="5386388" cy="461665"/>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MODULE 2: </a:t>
            </a:r>
            <a:r>
              <a:rPr lang="en-IN" sz="2400" dirty="0">
                <a:solidFill>
                  <a:schemeClr val="tx2"/>
                </a:solidFill>
                <a:latin typeface="Times New Roman" panose="02020603050405020304" pitchFamily="18" charset="0"/>
                <a:cs typeface="Times New Roman" panose="02020603050405020304" pitchFamily="18" charset="0"/>
              </a:rPr>
              <a:t>Data Pre-Processing Module </a:t>
            </a:r>
          </a:p>
        </p:txBody>
      </p:sp>
      <p:pic>
        <p:nvPicPr>
          <p:cNvPr id="42" name="Picture 41">
            <a:extLst>
              <a:ext uri="{FF2B5EF4-FFF2-40B4-BE49-F238E27FC236}">
                <a16:creationId xmlns:a16="http://schemas.microsoft.com/office/drawing/2014/main" id="{048E9DD1-9A3D-6F67-C5E3-BC1D7FD3A1A2}"/>
              </a:ext>
            </a:extLst>
          </p:cNvPr>
          <p:cNvPicPr>
            <a:picLocks noChangeAspect="1"/>
          </p:cNvPicPr>
          <p:nvPr/>
        </p:nvPicPr>
        <p:blipFill>
          <a:blip r:embed="rId2"/>
          <a:stretch>
            <a:fillRect/>
          </a:stretch>
        </p:blipFill>
        <p:spPr>
          <a:xfrm>
            <a:off x="1767597" y="968363"/>
            <a:ext cx="5608806" cy="3206774"/>
          </a:xfrm>
          <a:prstGeom prst="rect">
            <a:avLst/>
          </a:prstGeom>
        </p:spPr>
      </p:pic>
    </p:spTree>
    <p:extLst>
      <p:ext uri="{BB962C8B-B14F-4D97-AF65-F5344CB8AC3E}">
        <p14:creationId xmlns:p14="http://schemas.microsoft.com/office/powerpoint/2010/main" val="3101649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F613D5F7-AD91-3A4C-3DEF-D303F8D8F124}"/>
              </a:ext>
            </a:extLst>
          </p:cNvPr>
          <p:cNvSpPr txBox="1"/>
          <p:nvPr/>
        </p:nvSpPr>
        <p:spPr>
          <a:xfrm>
            <a:off x="247427" y="618629"/>
            <a:ext cx="8756726" cy="5170646"/>
          </a:xfrm>
          <a:prstGeom prst="rect">
            <a:avLst/>
          </a:prstGeom>
          <a:noFill/>
        </p:spPr>
        <p:txBody>
          <a:bodyPr wrap="square">
            <a:spAutoFit/>
          </a:bodyPr>
          <a:lstStyle/>
          <a:p>
            <a:pPr marL="285750" indent="-285750" algn="just">
              <a:buClr>
                <a:schemeClr val="accent2"/>
              </a:buClr>
              <a:buFont typeface="Wingdings" panose="05000000000000000000" pitchFamily="2" charset="2"/>
              <a:buChar char="Ø"/>
            </a:pPr>
            <a:r>
              <a:rPr lang="en-US" sz="2200" dirty="0">
                <a:solidFill>
                  <a:schemeClr val="tx2"/>
                </a:solidFill>
              </a:rPr>
              <a:t>The first step is to import the necessary libraries and modules, including matplotlib, </a:t>
            </a:r>
            <a:r>
              <a:rPr lang="en-US" sz="2200" dirty="0" err="1">
                <a:solidFill>
                  <a:schemeClr val="tx2"/>
                </a:solidFill>
              </a:rPr>
              <a:t>numpy</a:t>
            </a:r>
            <a:r>
              <a:rPr lang="en-US" sz="2200" dirty="0">
                <a:solidFill>
                  <a:schemeClr val="tx2"/>
                </a:solidFill>
              </a:rPr>
              <a:t>, </a:t>
            </a:r>
            <a:r>
              <a:rPr lang="en-US" sz="2200" dirty="0" err="1">
                <a:solidFill>
                  <a:schemeClr val="tx2"/>
                </a:solidFill>
              </a:rPr>
              <a:t>os</a:t>
            </a:r>
            <a:r>
              <a:rPr lang="en-US" sz="2200" dirty="0">
                <a:solidFill>
                  <a:schemeClr val="tx2"/>
                </a:solidFill>
              </a:rPr>
              <a:t>, pandas, </a:t>
            </a:r>
            <a:r>
              <a:rPr lang="en-US" sz="2200" dirty="0" err="1">
                <a:solidFill>
                  <a:schemeClr val="tx2"/>
                </a:solidFill>
              </a:rPr>
              <a:t>tensorflow</a:t>
            </a:r>
            <a:r>
              <a:rPr lang="en-US" sz="2200" dirty="0">
                <a:solidFill>
                  <a:schemeClr val="tx2"/>
                </a:solidFill>
              </a:rPr>
              <a:t>, and </a:t>
            </a:r>
            <a:r>
              <a:rPr lang="en-US" sz="2200" dirty="0" err="1">
                <a:solidFill>
                  <a:schemeClr val="tx2"/>
                </a:solidFill>
              </a:rPr>
              <a:t>sklearn</a:t>
            </a:r>
            <a:r>
              <a:rPr lang="en-US" sz="2200" dirty="0">
                <a:solidFill>
                  <a:schemeClr val="tx2"/>
                </a:solidFill>
              </a:rPr>
              <a:t>.</a:t>
            </a:r>
          </a:p>
          <a:p>
            <a:pPr marL="285750" indent="-285750" algn="just">
              <a:buClr>
                <a:schemeClr val="accent2"/>
              </a:buClr>
              <a:buFont typeface="Wingdings" panose="05000000000000000000" pitchFamily="2" charset="2"/>
              <a:buChar char="Ø"/>
            </a:pPr>
            <a:endParaRPr lang="en-US" sz="2200" dirty="0">
              <a:solidFill>
                <a:schemeClr val="tx2"/>
              </a:solidFill>
            </a:endParaRPr>
          </a:p>
          <a:p>
            <a:pPr marL="285750" indent="-285750" algn="just">
              <a:buClr>
                <a:schemeClr val="accent2"/>
              </a:buClr>
              <a:buFont typeface="Wingdings" panose="05000000000000000000" pitchFamily="2" charset="2"/>
              <a:buChar char="Ø"/>
            </a:pPr>
            <a:r>
              <a:rPr lang="en-US" sz="2200" dirty="0">
                <a:solidFill>
                  <a:schemeClr val="bg1">
                    <a:lumMod val="40000"/>
                    <a:lumOff val="60000"/>
                  </a:schemeClr>
                </a:solidFill>
              </a:rPr>
              <a:t>The OS module is used to access and manipulate file paths and directories.</a:t>
            </a:r>
          </a:p>
          <a:p>
            <a:pPr marL="285750" indent="-285750" algn="just">
              <a:buClr>
                <a:schemeClr val="accent2"/>
              </a:buClr>
              <a:buFont typeface="Wingdings" panose="05000000000000000000" pitchFamily="2" charset="2"/>
              <a:buChar char="Ø"/>
            </a:pPr>
            <a:endParaRPr lang="en-US" sz="2200" dirty="0">
              <a:solidFill>
                <a:schemeClr val="tx2"/>
              </a:solidFill>
            </a:endParaRPr>
          </a:p>
          <a:p>
            <a:pPr marL="285750" indent="-285750" algn="just">
              <a:buClr>
                <a:schemeClr val="accent2"/>
              </a:buClr>
              <a:buFont typeface="Wingdings" panose="05000000000000000000" pitchFamily="2" charset="2"/>
              <a:buChar char="Ø"/>
            </a:pPr>
            <a:r>
              <a:rPr lang="en-US" sz="2200" dirty="0">
                <a:solidFill>
                  <a:schemeClr val="tx2"/>
                </a:solidFill>
              </a:rPr>
              <a:t>The </a:t>
            </a:r>
            <a:r>
              <a:rPr lang="en-US" sz="2200" dirty="0" err="1">
                <a:solidFill>
                  <a:schemeClr val="tx2"/>
                </a:solidFill>
              </a:rPr>
              <a:t>numpy</a:t>
            </a:r>
            <a:r>
              <a:rPr lang="en-US" sz="2200" dirty="0">
                <a:solidFill>
                  <a:schemeClr val="tx2"/>
                </a:solidFill>
              </a:rPr>
              <a:t> module is used for numerical computations on arrays.</a:t>
            </a:r>
          </a:p>
          <a:p>
            <a:pPr marL="285750" indent="-285750" algn="just">
              <a:buClr>
                <a:schemeClr val="accent2"/>
              </a:buClr>
              <a:buFont typeface="Wingdings" panose="05000000000000000000" pitchFamily="2" charset="2"/>
              <a:buChar char="Ø"/>
            </a:pPr>
            <a:endParaRPr lang="en-US" sz="2200" dirty="0">
              <a:solidFill>
                <a:schemeClr val="tx2"/>
              </a:solidFill>
            </a:endParaRPr>
          </a:p>
          <a:p>
            <a:pPr marL="285750" indent="-285750" algn="just">
              <a:buClr>
                <a:schemeClr val="accent2"/>
              </a:buClr>
              <a:buFont typeface="Wingdings" panose="05000000000000000000" pitchFamily="2" charset="2"/>
              <a:buChar char="Ø"/>
            </a:pPr>
            <a:r>
              <a:rPr lang="en-US" sz="2200" dirty="0">
                <a:solidFill>
                  <a:schemeClr val="bg1">
                    <a:lumMod val="40000"/>
                    <a:lumOff val="60000"/>
                  </a:schemeClr>
                </a:solidFill>
              </a:rPr>
              <a:t>The pandas module is used for data manipulation and analysis.</a:t>
            </a:r>
          </a:p>
          <a:p>
            <a:pPr marL="285750" indent="-285750" algn="just">
              <a:buClr>
                <a:schemeClr val="accent2"/>
              </a:buClr>
              <a:buFont typeface="Wingdings" panose="05000000000000000000" pitchFamily="2" charset="2"/>
              <a:buChar char="Ø"/>
            </a:pPr>
            <a:endParaRPr lang="en-US" sz="2200" dirty="0">
              <a:solidFill>
                <a:schemeClr val="tx2"/>
              </a:solidFill>
            </a:endParaRPr>
          </a:p>
          <a:p>
            <a:pPr marL="285750" indent="-285750" algn="just">
              <a:buClr>
                <a:schemeClr val="accent2"/>
              </a:buClr>
              <a:buFont typeface="Wingdings" panose="05000000000000000000" pitchFamily="2" charset="2"/>
              <a:buChar char="Ø"/>
            </a:pPr>
            <a:r>
              <a:rPr lang="en-US" sz="2200" dirty="0">
                <a:solidFill>
                  <a:schemeClr val="tx2"/>
                </a:solidFill>
              </a:rPr>
              <a:t>The </a:t>
            </a:r>
            <a:r>
              <a:rPr lang="en-US" sz="2200" dirty="0" err="1">
                <a:solidFill>
                  <a:schemeClr val="tx2"/>
                </a:solidFill>
              </a:rPr>
              <a:t>tensorflow</a:t>
            </a:r>
            <a:r>
              <a:rPr lang="en-US" sz="2200" dirty="0">
                <a:solidFill>
                  <a:schemeClr val="tx2"/>
                </a:solidFill>
              </a:rPr>
              <a:t> module is used for building and training machine learning models.</a:t>
            </a:r>
          </a:p>
          <a:p>
            <a:pPr marL="285750" indent="-285750" algn="just">
              <a:buClr>
                <a:schemeClr val="accent2"/>
              </a:buClr>
              <a:buFont typeface="Wingdings" panose="05000000000000000000" pitchFamily="2" charset="2"/>
              <a:buChar char="Ø"/>
            </a:pPr>
            <a:endParaRPr lang="en-US" sz="2200" dirty="0">
              <a:solidFill>
                <a:schemeClr val="tx2"/>
              </a:solidFill>
            </a:endParaRPr>
          </a:p>
          <a:p>
            <a:pPr marL="285750" indent="-285750" algn="just">
              <a:buClr>
                <a:schemeClr val="accent2"/>
              </a:buClr>
              <a:buFont typeface="Wingdings" panose="05000000000000000000" pitchFamily="2" charset="2"/>
              <a:buChar char="Ø"/>
            </a:pPr>
            <a:endParaRPr lang="en-US" sz="2200" dirty="0">
              <a:solidFill>
                <a:schemeClr val="tx2"/>
              </a:solidFill>
            </a:endParaRPr>
          </a:p>
          <a:p>
            <a:pPr marL="285750" indent="-285750" algn="just">
              <a:buClr>
                <a:schemeClr val="accent2"/>
              </a:buClr>
              <a:buFont typeface="Wingdings" panose="05000000000000000000" pitchFamily="2" charset="2"/>
              <a:buChar char="Ø"/>
            </a:pPr>
            <a:endParaRPr lang="en-US" sz="2200" dirty="0">
              <a:solidFill>
                <a:schemeClr val="tx2"/>
              </a:solidFill>
            </a:endParaRPr>
          </a:p>
        </p:txBody>
      </p:sp>
      <p:sp>
        <p:nvSpPr>
          <p:cNvPr id="5" name="TextBox 4">
            <a:extLst>
              <a:ext uri="{FF2B5EF4-FFF2-40B4-BE49-F238E27FC236}">
                <a16:creationId xmlns:a16="http://schemas.microsoft.com/office/drawing/2014/main" id="{AFDAC504-3211-DAAA-C558-628F97573EFA}"/>
              </a:ext>
            </a:extLst>
          </p:cNvPr>
          <p:cNvSpPr txBox="1"/>
          <p:nvPr/>
        </p:nvSpPr>
        <p:spPr>
          <a:xfrm>
            <a:off x="1398492" y="43032"/>
            <a:ext cx="6917167" cy="523220"/>
          </a:xfrm>
          <a:prstGeom prst="rect">
            <a:avLst/>
          </a:prstGeom>
          <a:noFill/>
        </p:spPr>
        <p:txBody>
          <a:bodyPr wrap="square">
            <a:spAutoFit/>
          </a:bodyPr>
          <a:lstStyle/>
          <a:p>
            <a:r>
              <a:rPr lang="en-IN" sz="2800" dirty="0">
                <a:solidFill>
                  <a:schemeClr val="bg2">
                    <a:lumMod val="75000"/>
                  </a:schemeClr>
                </a:solidFill>
                <a:latin typeface="Times New Roman" panose="02020603050405020304" pitchFamily="18" charset="0"/>
                <a:cs typeface="Times New Roman" panose="02020603050405020304" pitchFamily="18" charset="0"/>
              </a:rPr>
              <a:t>MODULE 2: </a:t>
            </a:r>
            <a:r>
              <a:rPr lang="en-IN" sz="2800" dirty="0">
                <a:solidFill>
                  <a:schemeClr val="tx2"/>
                </a:solidFill>
                <a:latin typeface="Times New Roman" panose="02020603050405020304" pitchFamily="18" charset="0"/>
                <a:cs typeface="Times New Roman" panose="02020603050405020304" pitchFamily="18" charset="0"/>
              </a:rPr>
              <a:t>Data Pre-Processing Module </a:t>
            </a:r>
          </a:p>
        </p:txBody>
      </p:sp>
    </p:spTree>
    <p:extLst>
      <p:ext uri="{BB962C8B-B14F-4D97-AF65-F5344CB8AC3E}">
        <p14:creationId xmlns:p14="http://schemas.microsoft.com/office/powerpoint/2010/main" val="1391603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3" name="TextBox 2">
            <a:extLst>
              <a:ext uri="{FF2B5EF4-FFF2-40B4-BE49-F238E27FC236}">
                <a16:creationId xmlns:a16="http://schemas.microsoft.com/office/drawing/2014/main" id="{5E86300C-7FC4-3D6A-B7D5-A5C0D8384ED9}"/>
              </a:ext>
            </a:extLst>
          </p:cNvPr>
          <p:cNvSpPr txBox="1"/>
          <p:nvPr/>
        </p:nvSpPr>
        <p:spPr>
          <a:xfrm>
            <a:off x="129091" y="520085"/>
            <a:ext cx="8885817" cy="5170646"/>
          </a:xfrm>
          <a:prstGeom prst="rect">
            <a:avLst/>
          </a:prstGeom>
          <a:noFill/>
        </p:spPr>
        <p:txBody>
          <a:bodyPr wrap="square">
            <a:spAutoFit/>
          </a:bodyPr>
          <a:lstStyle/>
          <a:p>
            <a:pPr marL="285750" indent="-285750" algn="just">
              <a:buClr>
                <a:schemeClr val="accent2"/>
              </a:buClr>
              <a:buFont typeface="Wingdings" panose="05000000000000000000" pitchFamily="2" charset="2"/>
              <a:buChar char="Ø"/>
            </a:pPr>
            <a:r>
              <a:rPr lang="en-US" sz="2200" dirty="0">
                <a:solidFill>
                  <a:schemeClr val="bg1">
                    <a:lumMod val="40000"/>
                    <a:lumOff val="60000"/>
                  </a:schemeClr>
                </a:solidFill>
              </a:rPr>
              <a:t>The </a:t>
            </a:r>
            <a:r>
              <a:rPr lang="en-US" sz="2200" dirty="0" err="1">
                <a:solidFill>
                  <a:schemeClr val="bg1">
                    <a:lumMod val="40000"/>
                    <a:lumOff val="60000"/>
                  </a:schemeClr>
                </a:solidFill>
              </a:rPr>
              <a:t>sklearn</a:t>
            </a:r>
            <a:r>
              <a:rPr lang="en-US" sz="2200" dirty="0">
                <a:solidFill>
                  <a:schemeClr val="bg1">
                    <a:lumMod val="40000"/>
                    <a:lumOff val="60000"/>
                  </a:schemeClr>
                </a:solidFill>
              </a:rPr>
              <a:t> module is used for splitting the data into training and testing sets.</a:t>
            </a:r>
          </a:p>
          <a:p>
            <a:pPr marL="285750" indent="-285750" algn="just">
              <a:buClr>
                <a:schemeClr val="accent2"/>
              </a:buClr>
              <a:buFont typeface="Wingdings" panose="05000000000000000000" pitchFamily="2" charset="2"/>
              <a:buChar char="Ø"/>
            </a:pPr>
            <a:endParaRPr lang="en-US" sz="2200" dirty="0">
              <a:solidFill>
                <a:schemeClr val="tx2"/>
              </a:solidFill>
            </a:endParaRPr>
          </a:p>
          <a:p>
            <a:pPr marL="285750" indent="-285750" algn="just">
              <a:buClr>
                <a:schemeClr val="accent2"/>
              </a:buClr>
              <a:buFont typeface="Wingdings" panose="05000000000000000000" pitchFamily="2" charset="2"/>
              <a:buChar char="Ø"/>
            </a:pPr>
            <a:r>
              <a:rPr lang="en-IN" sz="2200" dirty="0">
                <a:solidFill>
                  <a:schemeClr val="tx2"/>
                </a:solidFill>
              </a:rPr>
              <a:t>To ensure reproducibility, the random seed is set to 42.</a:t>
            </a:r>
          </a:p>
          <a:p>
            <a:pPr marL="285750" indent="-285750">
              <a:buClr>
                <a:schemeClr val="accent2"/>
              </a:buClr>
              <a:buFont typeface="Wingdings" panose="05000000000000000000" pitchFamily="2" charset="2"/>
              <a:buChar char="Ø"/>
            </a:pPr>
            <a:endParaRPr lang="en-IN" sz="2200" dirty="0">
              <a:solidFill>
                <a:schemeClr val="tx2"/>
              </a:solidFill>
            </a:endParaRPr>
          </a:p>
          <a:p>
            <a:pPr marL="342900" indent="-342900">
              <a:buClr>
                <a:schemeClr val="accent3"/>
              </a:buClr>
              <a:buFont typeface="Wingdings" panose="05000000000000000000" pitchFamily="2" charset="2"/>
              <a:buChar char="Ø"/>
            </a:pPr>
            <a:r>
              <a:rPr lang="en-IN" sz="2200" dirty="0">
                <a:solidFill>
                  <a:schemeClr val="bg1">
                    <a:lumMod val="40000"/>
                    <a:lumOff val="60000"/>
                  </a:schemeClr>
                </a:solidFill>
              </a:rPr>
              <a:t>The next step is to load and </a:t>
            </a:r>
            <a:r>
              <a:rPr lang="en-IN" sz="2200" dirty="0" err="1">
                <a:solidFill>
                  <a:schemeClr val="bg1">
                    <a:lumMod val="40000"/>
                    <a:lumOff val="60000"/>
                  </a:schemeClr>
                </a:solidFill>
              </a:rPr>
              <a:t>preprocess</a:t>
            </a:r>
            <a:r>
              <a:rPr lang="en-IN" sz="2200" dirty="0">
                <a:solidFill>
                  <a:schemeClr val="bg1">
                    <a:lumMod val="40000"/>
                    <a:lumOff val="60000"/>
                  </a:schemeClr>
                </a:solidFill>
              </a:rPr>
              <a:t> the images using the </a:t>
            </a:r>
            <a:r>
              <a:rPr lang="en-IN" sz="2200" dirty="0" err="1">
                <a:solidFill>
                  <a:schemeClr val="bg1">
                    <a:lumMod val="40000"/>
                    <a:lumOff val="60000"/>
                  </a:schemeClr>
                </a:solidFill>
              </a:rPr>
              <a:t>load_img</a:t>
            </a:r>
            <a:r>
              <a:rPr lang="en-IN" sz="2200" dirty="0">
                <a:solidFill>
                  <a:schemeClr val="bg1">
                    <a:lumMod val="40000"/>
                    <a:lumOff val="60000"/>
                  </a:schemeClr>
                </a:solidFill>
              </a:rPr>
              <a:t> and </a:t>
            </a:r>
            <a:r>
              <a:rPr lang="en-IN" sz="2200" dirty="0" err="1">
                <a:solidFill>
                  <a:schemeClr val="bg1">
                    <a:lumMod val="40000"/>
                    <a:lumOff val="60000"/>
                  </a:schemeClr>
                </a:solidFill>
              </a:rPr>
              <a:t>img_to_array</a:t>
            </a:r>
            <a:r>
              <a:rPr lang="en-IN" sz="2200" dirty="0">
                <a:solidFill>
                  <a:schemeClr val="bg1">
                    <a:lumMod val="40000"/>
                    <a:lumOff val="60000"/>
                  </a:schemeClr>
                </a:solidFill>
              </a:rPr>
              <a:t> functions from </a:t>
            </a:r>
            <a:r>
              <a:rPr lang="en-IN" sz="2200" dirty="0" err="1">
                <a:solidFill>
                  <a:schemeClr val="bg1">
                    <a:lumMod val="40000"/>
                    <a:lumOff val="60000"/>
                  </a:schemeClr>
                </a:solidFill>
              </a:rPr>
              <a:t>tensorflow.keras.preprocessing.image</a:t>
            </a:r>
            <a:r>
              <a:rPr lang="en-IN" sz="2200" dirty="0">
                <a:solidFill>
                  <a:schemeClr val="bg1">
                    <a:lumMod val="40000"/>
                    <a:lumOff val="60000"/>
                  </a:schemeClr>
                </a:solidFill>
              </a:rPr>
              <a:t>.</a:t>
            </a:r>
          </a:p>
          <a:p>
            <a:pPr marL="342900" indent="-342900" algn="just">
              <a:buClr>
                <a:schemeClr val="accent3"/>
              </a:buClr>
              <a:buFont typeface="Wingdings" panose="05000000000000000000" pitchFamily="2" charset="2"/>
              <a:buChar char="Ø"/>
            </a:pPr>
            <a:endParaRPr lang="en-IN" sz="2200" dirty="0">
              <a:solidFill>
                <a:schemeClr val="tx2"/>
              </a:solidFill>
            </a:endParaRPr>
          </a:p>
          <a:p>
            <a:pPr marL="342900" indent="-342900" algn="just">
              <a:buClr>
                <a:schemeClr val="accent3"/>
              </a:buClr>
              <a:buFont typeface="Wingdings" panose="05000000000000000000" pitchFamily="2" charset="2"/>
              <a:buChar char="Ø"/>
            </a:pPr>
            <a:r>
              <a:rPr lang="en-IN" sz="2200" dirty="0">
                <a:solidFill>
                  <a:schemeClr val="tx2"/>
                </a:solidFill>
              </a:rPr>
              <a:t>The images are loaded from the file directories using </a:t>
            </a:r>
            <a:r>
              <a:rPr lang="en-IN" sz="2200" dirty="0" err="1">
                <a:solidFill>
                  <a:schemeClr val="tx2"/>
                </a:solidFill>
              </a:rPr>
              <a:t>os.listdir</a:t>
            </a:r>
            <a:r>
              <a:rPr lang="en-IN" sz="2200" dirty="0">
                <a:solidFill>
                  <a:schemeClr val="tx2"/>
                </a:solidFill>
              </a:rPr>
              <a:t>.</a:t>
            </a:r>
          </a:p>
          <a:p>
            <a:pPr marL="342900" indent="-342900" algn="just">
              <a:buClr>
                <a:schemeClr val="accent3"/>
              </a:buClr>
              <a:buFont typeface="Wingdings" panose="05000000000000000000" pitchFamily="2" charset="2"/>
              <a:buChar char="Ø"/>
            </a:pPr>
            <a:endParaRPr lang="en-IN" sz="2200" dirty="0">
              <a:solidFill>
                <a:schemeClr val="tx2"/>
              </a:solidFill>
            </a:endParaRPr>
          </a:p>
          <a:p>
            <a:pPr marL="342900" indent="-342900" algn="just">
              <a:buClr>
                <a:schemeClr val="accent3"/>
              </a:buClr>
              <a:buFont typeface="Wingdings" panose="05000000000000000000" pitchFamily="2" charset="2"/>
              <a:buChar char="Ø"/>
            </a:pPr>
            <a:r>
              <a:rPr lang="en-IN" sz="2200" dirty="0">
                <a:solidFill>
                  <a:schemeClr val="bg1">
                    <a:lumMod val="40000"/>
                    <a:lumOff val="60000"/>
                  </a:schemeClr>
                </a:solidFill>
              </a:rPr>
              <a:t>The images are resized to 512x512 pixels using the </a:t>
            </a:r>
            <a:r>
              <a:rPr lang="en-IN" sz="2200" dirty="0" err="1">
                <a:solidFill>
                  <a:schemeClr val="bg1">
                    <a:lumMod val="40000"/>
                    <a:lumOff val="60000"/>
                  </a:schemeClr>
                </a:solidFill>
              </a:rPr>
              <a:t>target_size</a:t>
            </a:r>
            <a:r>
              <a:rPr lang="en-IN" sz="2200" dirty="0">
                <a:solidFill>
                  <a:schemeClr val="bg1">
                    <a:lumMod val="40000"/>
                    <a:lumOff val="60000"/>
                  </a:schemeClr>
                </a:solidFill>
              </a:rPr>
              <a:t> parameter in </a:t>
            </a:r>
            <a:r>
              <a:rPr lang="en-IN" sz="2200" dirty="0" err="1">
                <a:solidFill>
                  <a:schemeClr val="bg1">
                    <a:lumMod val="40000"/>
                    <a:lumOff val="60000"/>
                  </a:schemeClr>
                </a:solidFill>
              </a:rPr>
              <a:t>load_img</a:t>
            </a:r>
            <a:r>
              <a:rPr lang="en-IN" sz="2200" dirty="0">
                <a:solidFill>
                  <a:schemeClr val="bg1">
                    <a:lumMod val="40000"/>
                    <a:lumOff val="60000"/>
                  </a:schemeClr>
                </a:solidFill>
              </a:rPr>
              <a:t>.</a:t>
            </a:r>
          </a:p>
          <a:p>
            <a:pPr marL="285750" indent="-285750" algn="just">
              <a:buClr>
                <a:schemeClr val="accent2"/>
              </a:buClr>
              <a:buFont typeface="Wingdings" panose="05000000000000000000" pitchFamily="2" charset="2"/>
              <a:buChar char="Ø"/>
            </a:pPr>
            <a:endParaRPr lang="en-IN" sz="2200" dirty="0">
              <a:solidFill>
                <a:schemeClr val="tx2"/>
              </a:solidFill>
            </a:endParaRPr>
          </a:p>
          <a:p>
            <a:pPr marL="342900" indent="-342900" algn="just">
              <a:buClr>
                <a:schemeClr val="accent3"/>
              </a:buClr>
              <a:buFont typeface="Wingdings" panose="05000000000000000000" pitchFamily="2" charset="2"/>
              <a:buChar char="Ø"/>
            </a:pPr>
            <a:endParaRPr lang="en-IN" sz="2200" dirty="0">
              <a:solidFill>
                <a:schemeClr val="tx2"/>
              </a:solidFill>
            </a:endParaRPr>
          </a:p>
        </p:txBody>
      </p:sp>
      <p:sp>
        <p:nvSpPr>
          <p:cNvPr id="6" name="TextBox 5">
            <a:extLst>
              <a:ext uri="{FF2B5EF4-FFF2-40B4-BE49-F238E27FC236}">
                <a16:creationId xmlns:a16="http://schemas.microsoft.com/office/drawing/2014/main" id="{5E52EF66-21A8-43B3-57A9-60C7D125E103}"/>
              </a:ext>
            </a:extLst>
          </p:cNvPr>
          <p:cNvSpPr txBox="1"/>
          <p:nvPr/>
        </p:nvSpPr>
        <p:spPr>
          <a:xfrm>
            <a:off x="1398492" y="-10758"/>
            <a:ext cx="6917167" cy="954107"/>
          </a:xfrm>
          <a:prstGeom prst="rect">
            <a:avLst/>
          </a:prstGeom>
          <a:noFill/>
        </p:spPr>
        <p:txBody>
          <a:bodyPr wrap="square">
            <a:spAutoFit/>
          </a:bodyPr>
          <a:lstStyle/>
          <a:p>
            <a:r>
              <a:rPr lang="en-IN" sz="2800" dirty="0">
                <a:solidFill>
                  <a:schemeClr val="bg2">
                    <a:lumMod val="75000"/>
                  </a:schemeClr>
                </a:solidFill>
                <a:latin typeface="Times New Roman" panose="02020603050405020304" pitchFamily="18" charset="0"/>
                <a:cs typeface="Times New Roman" panose="02020603050405020304" pitchFamily="18" charset="0"/>
              </a:rPr>
              <a:t>MODULE 2: </a:t>
            </a:r>
            <a:r>
              <a:rPr lang="en-IN" sz="2800" dirty="0">
                <a:solidFill>
                  <a:schemeClr val="tx2"/>
                </a:solidFill>
                <a:latin typeface="Times New Roman" panose="02020603050405020304" pitchFamily="18" charset="0"/>
                <a:cs typeface="Times New Roman" panose="02020603050405020304" pitchFamily="18" charset="0"/>
              </a:rPr>
              <a:t>Data Pre-Processing Module </a:t>
            </a:r>
          </a:p>
          <a:p>
            <a:endParaRPr lang="en-IN" sz="2800" dirty="0">
              <a:solidFill>
                <a:schemeClr val="tx2"/>
              </a:solidFill>
            </a:endParaRPr>
          </a:p>
        </p:txBody>
      </p:sp>
    </p:spTree>
    <p:extLst>
      <p:ext uri="{BB962C8B-B14F-4D97-AF65-F5344CB8AC3E}">
        <p14:creationId xmlns:p14="http://schemas.microsoft.com/office/powerpoint/2010/main" val="712538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3" name="TextBox 2">
            <a:extLst>
              <a:ext uri="{FF2B5EF4-FFF2-40B4-BE49-F238E27FC236}">
                <a16:creationId xmlns:a16="http://schemas.microsoft.com/office/drawing/2014/main" id="{5E86300C-7FC4-3D6A-B7D5-A5C0D8384ED9}"/>
              </a:ext>
            </a:extLst>
          </p:cNvPr>
          <p:cNvSpPr txBox="1"/>
          <p:nvPr/>
        </p:nvSpPr>
        <p:spPr>
          <a:xfrm>
            <a:off x="129091" y="389529"/>
            <a:ext cx="8885817" cy="4493538"/>
          </a:xfrm>
          <a:prstGeom prst="rect">
            <a:avLst/>
          </a:prstGeom>
          <a:noFill/>
        </p:spPr>
        <p:txBody>
          <a:bodyPr wrap="square">
            <a:spAutoFit/>
          </a:bodyPr>
          <a:lstStyle/>
          <a:p>
            <a:pPr marL="342900" indent="-342900" algn="just">
              <a:buClr>
                <a:schemeClr val="accent3"/>
              </a:buClr>
              <a:buFont typeface="Wingdings" panose="05000000000000000000" pitchFamily="2" charset="2"/>
              <a:buChar char="Ø"/>
            </a:pPr>
            <a:endParaRPr lang="en-IN" sz="2200" dirty="0">
              <a:solidFill>
                <a:schemeClr val="tx2"/>
              </a:solidFill>
            </a:endParaRPr>
          </a:p>
          <a:p>
            <a:pPr marL="342900" indent="-342900" algn="just">
              <a:buClr>
                <a:schemeClr val="accent3"/>
              </a:buClr>
              <a:buFont typeface="Wingdings" panose="05000000000000000000" pitchFamily="2" charset="2"/>
              <a:buChar char="Ø"/>
            </a:pPr>
            <a:r>
              <a:rPr lang="en-IN" sz="2200" dirty="0">
                <a:solidFill>
                  <a:schemeClr val="bg1">
                    <a:lumMod val="40000"/>
                    <a:lumOff val="60000"/>
                  </a:schemeClr>
                </a:solidFill>
              </a:rPr>
              <a:t>Each image is converted to a normalized array using </a:t>
            </a:r>
            <a:r>
              <a:rPr lang="en-IN" sz="2200" dirty="0" err="1">
                <a:solidFill>
                  <a:schemeClr val="bg1">
                    <a:lumMod val="40000"/>
                    <a:lumOff val="60000"/>
                  </a:schemeClr>
                </a:solidFill>
              </a:rPr>
              <a:t>img_to_array</a:t>
            </a:r>
            <a:r>
              <a:rPr lang="en-IN" sz="2200" dirty="0">
                <a:solidFill>
                  <a:schemeClr val="bg1">
                    <a:lumMod val="40000"/>
                    <a:lumOff val="60000"/>
                  </a:schemeClr>
                </a:solidFill>
              </a:rPr>
              <a:t> and divided by 255 to scale the pixel values between 0 and 1.</a:t>
            </a:r>
          </a:p>
          <a:p>
            <a:pPr marL="342900" indent="-342900" algn="just">
              <a:buClr>
                <a:schemeClr val="accent3"/>
              </a:buClr>
              <a:buFont typeface="Wingdings" panose="05000000000000000000" pitchFamily="2" charset="2"/>
              <a:buChar char="Ø"/>
            </a:pPr>
            <a:endParaRPr lang="en-IN" sz="2200" dirty="0">
              <a:solidFill>
                <a:schemeClr val="tx2"/>
              </a:solidFill>
            </a:endParaRPr>
          </a:p>
          <a:p>
            <a:pPr marL="342900" indent="-342900" algn="just">
              <a:buClr>
                <a:schemeClr val="accent3"/>
              </a:buClr>
              <a:buFont typeface="Wingdings" panose="05000000000000000000" pitchFamily="2" charset="2"/>
              <a:buChar char="Ø"/>
            </a:pPr>
            <a:r>
              <a:rPr lang="en-IN" sz="2200" dirty="0">
                <a:solidFill>
                  <a:schemeClr val="tx2"/>
                </a:solidFill>
              </a:rPr>
              <a:t>The arrays are stored in a list for each class (cataract, </a:t>
            </a:r>
            <a:r>
              <a:rPr lang="en-IN" sz="2200" dirty="0" err="1">
                <a:solidFill>
                  <a:schemeClr val="tx2"/>
                </a:solidFill>
              </a:rPr>
              <a:t>cataract_left</a:t>
            </a:r>
            <a:r>
              <a:rPr lang="en-IN" sz="2200" dirty="0">
                <a:solidFill>
                  <a:schemeClr val="tx2"/>
                </a:solidFill>
              </a:rPr>
              <a:t>, and </a:t>
            </a:r>
            <a:r>
              <a:rPr lang="en-IN" sz="2200" dirty="0" err="1">
                <a:solidFill>
                  <a:schemeClr val="tx2"/>
                </a:solidFill>
              </a:rPr>
              <a:t>cataract_right</a:t>
            </a:r>
            <a:r>
              <a:rPr lang="en-IN" sz="2200" dirty="0">
                <a:solidFill>
                  <a:schemeClr val="tx2"/>
                </a:solidFill>
              </a:rPr>
              <a:t>).</a:t>
            </a:r>
          </a:p>
          <a:p>
            <a:pPr marL="342900" indent="-342900" algn="just">
              <a:buClr>
                <a:schemeClr val="accent3"/>
              </a:buClr>
              <a:buFont typeface="Wingdings" panose="05000000000000000000" pitchFamily="2" charset="2"/>
              <a:buChar char="Ø"/>
            </a:pPr>
            <a:endParaRPr lang="en-IN" sz="2200" dirty="0">
              <a:solidFill>
                <a:schemeClr val="tx2"/>
              </a:solidFill>
            </a:endParaRPr>
          </a:p>
          <a:p>
            <a:pPr marL="342900" indent="-342900" algn="just">
              <a:buClr>
                <a:schemeClr val="accent3"/>
              </a:buClr>
              <a:buFont typeface="Wingdings" panose="05000000000000000000" pitchFamily="2" charset="2"/>
              <a:buChar char="Ø"/>
            </a:pPr>
            <a:r>
              <a:rPr lang="en-IN" sz="2200" dirty="0">
                <a:solidFill>
                  <a:schemeClr val="bg1">
                    <a:lumMod val="40000"/>
                    <a:lumOff val="60000"/>
                  </a:schemeClr>
                </a:solidFill>
              </a:rPr>
              <a:t>The list of arrays for each class is converted to a </a:t>
            </a:r>
            <a:r>
              <a:rPr lang="en-IN" sz="2200" dirty="0" err="1">
                <a:solidFill>
                  <a:schemeClr val="bg1">
                    <a:lumMod val="40000"/>
                    <a:lumOff val="60000"/>
                  </a:schemeClr>
                </a:solidFill>
              </a:rPr>
              <a:t>numpy</a:t>
            </a:r>
            <a:r>
              <a:rPr lang="en-IN" sz="2200" dirty="0">
                <a:solidFill>
                  <a:schemeClr val="bg1">
                    <a:lumMod val="40000"/>
                    <a:lumOff val="60000"/>
                  </a:schemeClr>
                </a:solidFill>
              </a:rPr>
              <a:t> array using </a:t>
            </a:r>
            <a:r>
              <a:rPr lang="en-IN" sz="2200" dirty="0" err="1">
                <a:solidFill>
                  <a:schemeClr val="bg1">
                    <a:lumMod val="40000"/>
                    <a:lumOff val="60000"/>
                  </a:schemeClr>
                </a:solidFill>
              </a:rPr>
              <a:t>np.array</a:t>
            </a:r>
            <a:r>
              <a:rPr lang="en-IN" sz="2200" dirty="0">
                <a:solidFill>
                  <a:schemeClr val="bg1">
                    <a:lumMod val="40000"/>
                    <a:lumOff val="60000"/>
                  </a:schemeClr>
                </a:solidFill>
              </a:rPr>
              <a:t>.</a:t>
            </a:r>
          </a:p>
          <a:p>
            <a:pPr marL="342900" indent="-342900" algn="just">
              <a:buClr>
                <a:schemeClr val="accent3"/>
              </a:buClr>
              <a:buFont typeface="Wingdings" panose="05000000000000000000" pitchFamily="2" charset="2"/>
              <a:buChar char="Ø"/>
            </a:pPr>
            <a:endParaRPr lang="en-IN" sz="2200" dirty="0">
              <a:solidFill>
                <a:schemeClr val="tx2"/>
              </a:solidFill>
            </a:endParaRPr>
          </a:p>
          <a:p>
            <a:pPr marL="342900" indent="-342900" algn="just">
              <a:buClr>
                <a:schemeClr val="accent3"/>
              </a:buClr>
              <a:buFont typeface="Wingdings" panose="05000000000000000000" pitchFamily="2" charset="2"/>
              <a:buChar char="Ø"/>
            </a:pPr>
            <a:r>
              <a:rPr lang="en-IN" sz="2200" dirty="0">
                <a:solidFill>
                  <a:schemeClr val="tx2"/>
                </a:solidFill>
              </a:rPr>
              <a:t>The shape of each </a:t>
            </a:r>
            <a:r>
              <a:rPr lang="en-IN" sz="2200" dirty="0" err="1">
                <a:solidFill>
                  <a:schemeClr val="tx2"/>
                </a:solidFill>
              </a:rPr>
              <a:t>numpy</a:t>
            </a:r>
            <a:r>
              <a:rPr lang="en-IN" sz="2200" dirty="0">
                <a:solidFill>
                  <a:schemeClr val="tx2"/>
                </a:solidFill>
              </a:rPr>
              <a:t> array is checked to ensure that the images have been loaded correctly and have the expected dimensions.</a:t>
            </a:r>
          </a:p>
        </p:txBody>
      </p:sp>
      <p:sp>
        <p:nvSpPr>
          <p:cNvPr id="2" name="TextBox 1">
            <a:extLst>
              <a:ext uri="{FF2B5EF4-FFF2-40B4-BE49-F238E27FC236}">
                <a16:creationId xmlns:a16="http://schemas.microsoft.com/office/drawing/2014/main" id="{1AE0D525-1FF1-9DE9-7DAD-54D26A841EE0}"/>
              </a:ext>
            </a:extLst>
          </p:cNvPr>
          <p:cNvSpPr txBox="1"/>
          <p:nvPr/>
        </p:nvSpPr>
        <p:spPr>
          <a:xfrm>
            <a:off x="1398492" y="53790"/>
            <a:ext cx="6917167" cy="954107"/>
          </a:xfrm>
          <a:prstGeom prst="rect">
            <a:avLst/>
          </a:prstGeom>
          <a:noFill/>
        </p:spPr>
        <p:txBody>
          <a:bodyPr wrap="square">
            <a:spAutoFit/>
          </a:bodyPr>
          <a:lstStyle/>
          <a:p>
            <a:r>
              <a:rPr lang="en-IN" sz="2800" dirty="0">
                <a:solidFill>
                  <a:schemeClr val="bg2">
                    <a:lumMod val="75000"/>
                  </a:schemeClr>
                </a:solidFill>
                <a:latin typeface="Times New Roman" panose="02020603050405020304" pitchFamily="18" charset="0"/>
                <a:cs typeface="Times New Roman" panose="02020603050405020304" pitchFamily="18" charset="0"/>
              </a:rPr>
              <a:t>MODULE 2: </a:t>
            </a:r>
            <a:r>
              <a:rPr lang="en-IN" sz="2800" dirty="0">
                <a:solidFill>
                  <a:schemeClr val="tx2"/>
                </a:solidFill>
                <a:latin typeface="Times New Roman" panose="02020603050405020304" pitchFamily="18" charset="0"/>
                <a:cs typeface="Times New Roman" panose="02020603050405020304" pitchFamily="18" charset="0"/>
              </a:rPr>
              <a:t>Data Pre-Processing Module </a:t>
            </a:r>
          </a:p>
          <a:p>
            <a:endParaRPr lang="en-IN" sz="2800" dirty="0">
              <a:solidFill>
                <a:schemeClr val="tx2"/>
              </a:solidFill>
            </a:endParaRPr>
          </a:p>
        </p:txBody>
      </p:sp>
    </p:spTree>
    <p:extLst>
      <p:ext uri="{BB962C8B-B14F-4D97-AF65-F5344CB8AC3E}">
        <p14:creationId xmlns:p14="http://schemas.microsoft.com/office/powerpoint/2010/main" val="251567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FF266C-50FA-F751-3A6E-7E68451B6C33}"/>
              </a:ext>
            </a:extLst>
          </p:cNvPr>
          <p:cNvSpPr txBox="1"/>
          <p:nvPr/>
        </p:nvSpPr>
        <p:spPr>
          <a:xfrm>
            <a:off x="1699260" y="272832"/>
            <a:ext cx="5745480" cy="461665"/>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MODULE 3: </a:t>
            </a:r>
            <a:r>
              <a:rPr lang="en-IN" sz="2400" dirty="0">
                <a:solidFill>
                  <a:schemeClr val="tx2"/>
                </a:solidFill>
                <a:latin typeface="Times New Roman" panose="02020603050405020304" pitchFamily="18" charset="0"/>
                <a:cs typeface="Times New Roman" panose="02020603050405020304" pitchFamily="18" charset="0"/>
              </a:rPr>
              <a:t>Image Augmentation Module</a:t>
            </a:r>
          </a:p>
        </p:txBody>
      </p:sp>
      <p:pic>
        <p:nvPicPr>
          <p:cNvPr id="11" name="Picture 10">
            <a:extLst>
              <a:ext uri="{FF2B5EF4-FFF2-40B4-BE49-F238E27FC236}">
                <a16:creationId xmlns:a16="http://schemas.microsoft.com/office/drawing/2014/main" id="{50E700A0-AD05-5504-F081-7CFD0F3ABF3B}"/>
              </a:ext>
            </a:extLst>
          </p:cNvPr>
          <p:cNvPicPr>
            <a:picLocks noChangeAspect="1"/>
          </p:cNvPicPr>
          <p:nvPr/>
        </p:nvPicPr>
        <p:blipFill>
          <a:blip r:embed="rId2"/>
          <a:stretch>
            <a:fillRect/>
          </a:stretch>
        </p:blipFill>
        <p:spPr>
          <a:xfrm>
            <a:off x="3928841" y="939666"/>
            <a:ext cx="1286318" cy="3870042"/>
          </a:xfrm>
          <a:prstGeom prst="rect">
            <a:avLst/>
          </a:prstGeom>
        </p:spPr>
      </p:pic>
    </p:spTree>
    <p:extLst>
      <p:ext uri="{BB962C8B-B14F-4D97-AF65-F5344CB8AC3E}">
        <p14:creationId xmlns:p14="http://schemas.microsoft.com/office/powerpoint/2010/main" val="118372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17" name="Google Shape;444;p54">
            <a:extLst>
              <a:ext uri="{FF2B5EF4-FFF2-40B4-BE49-F238E27FC236}">
                <a16:creationId xmlns:a16="http://schemas.microsoft.com/office/drawing/2014/main" id="{D3CF5308-9F1B-BC0C-89B3-4AEAA0EE0EBB}"/>
              </a:ext>
            </a:extLst>
          </p:cNvPr>
          <p:cNvSpPr txBox="1">
            <a:spLocks noGrp="1"/>
          </p:cNvSpPr>
          <p:nvPr>
            <p:ph type="subTitle" idx="1"/>
          </p:nvPr>
        </p:nvSpPr>
        <p:spPr>
          <a:xfrm>
            <a:off x="279400" y="738574"/>
            <a:ext cx="8521700" cy="4123881"/>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1200"/>
              </a:spcAft>
              <a:buFont typeface="Wingdings" panose="05000000000000000000" pitchFamily="2" charset="2"/>
              <a:buChar char="Ø"/>
            </a:pPr>
            <a:r>
              <a:rPr lang="en-US" sz="2400" dirty="0">
                <a:solidFill>
                  <a:schemeClr val="tx2"/>
                </a:solidFill>
                <a:latin typeface="Times New Roman" panose="02020603050405020304" pitchFamily="18" charset="0"/>
                <a:cs typeface="Times New Roman" panose="02020603050405020304" pitchFamily="18" charset="0"/>
              </a:rPr>
              <a:t>The model is trained and validated using the training and testing datasets, respectively, with early stopping used to prevent overfitting.</a:t>
            </a:r>
          </a:p>
          <a:p>
            <a:pPr marL="342900" lvl="0" indent="-342900" algn="just" rtl="0">
              <a:spcBef>
                <a:spcPts val="0"/>
              </a:spcBef>
              <a:spcAft>
                <a:spcPts val="1200"/>
              </a:spcAft>
              <a:buFont typeface="Wingdings" panose="05000000000000000000" pitchFamily="2" charset="2"/>
              <a:buChar char="Ø"/>
            </a:pPr>
            <a:r>
              <a:rPr lang="en-US" sz="2400" dirty="0">
                <a:solidFill>
                  <a:schemeClr val="bg1">
                    <a:lumMod val="60000"/>
                    <a:lumOff val="40000"/>
                  </a:schemeClr>
                </a:solidFill>
                <a:latin typeface="Times New Roman" panose="02020603050405020304" pitchFamily="18" charset="0"/>
                <a:cs typeface="Times New Roman" panose="02020603050405020304" pitchFamily="18" charset="0"/>
              </a:rPr>
              <a:t>The performance of the model is evaluated using metrics such as accuracy, precision, recall, and F1 score.</a:t>
            </a:r>
          </a:p>
          <a:p>
            <a:pPr marL="342900" lvl="0" indent="-342900" algn="just" rtl="0">
              <a:spcBef>
                <a:spcPts val="0"/>
              </a:spcBef>
              <a:spcAft>
                <a:spcPts val="1200"/>
              </a:spcAft>
              <a:buFont typeface="Wingdings" panose="05000000000000000000" pitchFamily="2" charset="2"/>
              <a:buChar char="Ø"/>
            </a:pPr>
            <a:r>
              <a:rPr lang="en-US" sz="2400" dirty="0">
                <a:solidFill>
                  <a:schemeClr val="tx2"/>
                </a:solidFill>
                <a:latin typeface="Times New Roman" panose="02020603050405020304" pitchFamily="18" charset="0"/>
                <a:cs typeface="Times New Roman" panose="02020603050405020304" pitchFamily="18" charset="0"/>
              </a:rPr>
              <a:t>The results show that the model achieves a high level of accuracy in recognizing the three ocular diseases in the fundus images, demonstrating the potential for deep learning models to aid in the diagnosis of ocular diseases.</a:t>
            </a:r>
          </a:p>
          <a:p>
            <a:pPr marL="0" lvl="0" indent="0" algn="just" rtl="0">
              <a:spcBef>
                <a:spcPts val="0"/>
              </a:spcBef>
              <a:spcAft>
                <a:spcPts val="1200"/>
              </a:spcAft>
            </a:pPr>
            <a:endParaRPr sz="2400" dirty="0">
              <a:latin typeface="Times New Roman" panose="02020603050405020304" pitchFamily="18" charset="0"/>
              <a:cs typeface="Times New Roman" panose="02020603050405020304" pitchFamily="18" charset="0"/>
            </a:endParaRPr>
          </a:p>
        </p:txBody>
      </p:sp>
      <p:sp>
        <p:nvSpPr>
          <p:cNvPr id="4" name="Google Shape;345;p49">
            <a:extLst>
              <a:ext uri="{FF2B5EF4-FFF2-40B4-BE49-F238E27FC236}">
                <a16:creationId xmlns:a16="http://schemas.microsoft.com/office/drawing/2014/main" id="{7E853436-57A5-B193-E454-1FBA764BAE35}"/>
              </a:ext>
            </a:extLst>
          </p:cNvPr>
          <p:cNvSpPr txBox="1">
            <a:spLocks/>
          </p:cNvSpPr>
          <p:nvPr/>
        </p:nvSpPr>
        <p:spPr>
          <a:xfrm>
            <a:off x="3181818" y="17013"/>
            <a:ext cx="2780363"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2400"/>
              <a:buFont typeface="Cardo"/>
              <a:buNone/>
              <a:defRPr sz="2600" b="0" i="0" u="none" strike="noStrike" cap="none">
                <a:solidFill>
                  <a:schemeClr val="lt2"/>
                </a:solidFill>
                <a:latin typeface="Cardo"/>
                <a:ea typeface="Cardo"/>
                <a:cs typeface="Cardo"/>
                <a:sym typeface="Cardo"/>
              </a:defRPr>
            </a:lvl1pPr>
            <a:lvl2pPr marL="914400" marR="0" lvl="1"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2pPr>
            <a:lvl3pPr marL="1371600" marR="0" lvl="2"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3pPr>
            <a:lvl4pPr marL="1828800" marR="0" lvl="3"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4pPr>
            <a:lvl5pPr marL="2286000" marR="0" lvl="4"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5pPr>
            <a:lvl6pPr marL="2743200" marR="0" lvl="5"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6pPr>
            <a:lvl7pPr marL="3200400" marR="0" lvl="6"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7pPr>
            <a:lvl8pPr marL="3657600" marR="0" lvl="7"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8pPr>
            <a:lvl9pPr marL="4114800" marR="0" lvl="8" indent="-330200" algn="l" rtl="0">
              <a:lnSpc>
                <a:spcPct val="100000"/>
              </a:lnSpc>
              <a:spcBef>
                <a:spcPts val="0"/>
              </a:spcBef>
              <a:spcAft>
                <a:spcPts val="0"/>
              </a:spcAft>
              <a:buClr>
                <a:schemeClr val="lt2"/>
              </a:buClr>
              <a:buSzPts val="1600"/>
              <a:buFont typeface="Cardo"/>
              <a:buNone/>
              <a:defRPr sz="1600" b="0" i="0" u="none" strike="noStrike" cap="none">
                <a:solidFill>
                  <a:schemeClr val="lt2"/>
                </a:solidFill>
                <a:latin typeface="Cardo"/>
                <a:ea typeface="Cardo"/>
                <a:cs typeface="Cardo"/>
                <a:sym typeface="Cardo"/>
              </a:defRPr>
            </a:lvl9pPr>
          </a:lstStyle>
          <a:p>
            <a:pPr marL="0" indent="0" algn="ctr">
              <a:spcAft>
                <a:spcPts val="1200"/>
              </a:spcAft>
            </a:pPr>
            <a:r>
              <a:rPr lang="en-IN" sz="3200" dirty="0">
                <a:solidFill>
                  <a:schemeClr val="bg2">
                    <a:lumMod val="75000"/>
                  </a:schemeClr>
                </a:solidFill>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1559689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5" name="TextBox 4">
            <a:extLst>
              <a:ext uri="{FF2B5EF4-FFF2-40B4-BE49-F238E27FC236}">
                <a16:creationId xmlns:a16="http://schemas.microsoft.com/office/drawing/2014/main" id="{AFDAC504-3211-DAAA-C558-628F97573EFA}"/>
              </a:ext>
            </a:extLst>
          </p:cNvPr>
          <p:cNvSpPr txBox="1"/>
          <p:nvPr/>
        </p:nvSpPr>
        <p:spPr>
          <a:xfrm>
            <a:off x="1323190" y="138336"/>
            <a:ext cx="6486860" cy="523220"/>
          </a:xfrm>
          <a:prstGeom prst="rect">
            <a:avLst/>
          </a:prstGeom>
          <a:noFill/>
        </p:spPr>
        <p:txBody>
          <a:bodyPr wrap="square">
            <a:spAutoFit/>
          </a:bodyPr>
          <a:lstStyle/>
          <a:p>
            <a:r>
              <a:rPr lang="en-IN" sz="2800" dirty="0">
                <a:solidFill>
                  <a:schemeClr val="bg2">
                    <a:lumMod val="75000"/>
                  </a:schemeClr>
                </a:solidFill>
                <a:latin typeface="Times New Roman" panose="02020603050405020304" pitchFamily="18" charset="0"/>
                <a:cs typeface="Times New Roman" panose="02020603050405020304" pitchFamily="18" charset="0"/>
              </a:rPr>
              <a:t>MODULE 3: </a:t>
            </a:r>
            <a:r>
              <a:rPr lang="en-IN" sz="2800" dirty="0">
                <a:solidFill>
                  <a:schemeClr val="tx2"/>
                </a:solidFill>
                <a:latin typeface="Times New Roman" panose="02020603050405020304" pitchFamily="18" charset="0"/>
                <a:cs typeface="Times New Roman" panose="02020603050405020304" pitchFamily="18" charset="0"/>
              </a:rPr>
              <a:t>Image Augmentation Module</a:t>
            </a:r>
          </a:p>
        </p:txBody>
      </p:sp>
      <p:sp>
        <p:nvSpPr>
          <p:cNvPr id="3" name="TextBox 2">
            <a:extLst>
              <a:ext uri="{FF2B5EF4-FFF2-40B4-BE49-F238E27FC236}">
                <a16:creationId xmlns:a16="http://schemas.microsoft.com/office/drawing/2014/main" id="{61BE80F4-5D61-C9BE-4359-B0603FF3A3F9}"/>
              </a:ext>
            </a:extLst>
          </p:cNvPr>
          <p:cNvSpPr txBox="1"/>
          <p:nvPr/>
        </p:nvSpPr>
        <p:spPr>
          <a:xfrm>
            <a:off x="247425" y="888147"/>
            <a:ext cx="8638389" cy="3416320"/>
          </a:xfrm>
          <a:prstGeom prst="rect">
            <a:avLst/>
          </a:prstGeom>
          <a:noFill/>
        </p:spPr>
        <p:txBody>
          <a:bodyPr wrap="square">
            <a:spAutoFit/>
          </a:bodyPr>
          <a:lstStyle/>
          <a:p>
            <a:pPr marL="342900" indent="-342900" algn="just">
              <a:buClr>
                <a:schemeClr val="tx2"/>
              </a:buClr>
              <a:buFont typeface="Wingdings" panose="05000000000000000000" pitchFamily="2" charset="2"/>
              <a:buChar char="v"/>
            </a:pPr>
            <a:r>
              <a:rPr lang="en-US" sz="2400" dirty="0">
                <a:solidFill>
                  <a:schemeClr val="bg1">
                    <a:lumMod val="40000"/>
                    <a:lumOff val="60000"/>
                  </a:schemeClr>
                </a:solidFill>
              </a:rPr>
              <a:t>Random Rotation: Randomly rotate the images by a given degree of rotation to provide the model with variations of the same image. In this project, the degree of rotation is set to 20 degrees.</a:t>
            </a:r>
          </a:p>
          <a:p>
            <a:pPr marL="342900" indent="-342900" algn="just">
              <a:buClr>
                <a:schemeClr val="tx2"/>
              </a:buClr>
              <a:buFont typeface="Wingdings" panose="05000000000000000000" pitchFamily="2" charset="2"/>
              <a:buChar char="v"/>
            </a:pPr>
            <a:endParaRPr lang="en-US" sz="2400" dirty="0">
              <a:solidFill>
                <a:schemeClr val="accent2"/>
              </a:solidFill>
            </a:endParaRPr>
          </a:p>
          <a:p>
            <a:pPr marL="342900" indent="-342900" algn="just">
              <a:buClr>
                <a:schemeClr val="tx2"/>
              </a:buClr>
              <a:buFont typeface="Wingdings" panose="05000000000000000000" pitchFamily="2" charset="2"/>
              <a:buChar char="v"/>
            </a:pPr>
            <a:r>
              <a:rPr lang="en-US" sz="2400" dirty="0">
                <a:solidFill>
                  <a:schemeClr val="accent2"/>
                </a:solidFill>
              </a:rPr>
              <a:t>Random Width and Height Shifts: Randomly shift the width and height of the images by a certain percentage to provide the model with variations of the same image. In this project, the width and height shifts are set to 0.2.</a:t>
            </a:r>
          </a:p>
        </p:txBody>
      </p:sp>
    </p:spTree>
    <p:extLst>
      <p:ext uri="{BB962C8B-B14F-4D97-AF65-F5344CB8AC3E}">
        <p14:creationId xmlns:p14="http://schemas.microsoft.com/office/powerpoint/2010/main" val="3940814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5" name="TextBox 4">
            <a:extLst>
              <a:ext uri="{FF2B5EF4-FFF2-40B4-BE49-F238E27FC236}">
                <a16:creationId xmlns:a16="http://schemas.microsoft.com/office/drawing/2014/main" id="{AFDAC504-3211-DAAA-C558-628F97573EFA}"/>
              </a:ext>
            </a:extLst>
          </p:cNvPr>
          <p:cNvSpPr txBox="1"/>
          <p:nvPr/>
        </p:nvSpPr>
        <p:spPr>
          <a:xfrm>
            <a:off x="1323190" y="106062"/>
            <a:ext cx="6486860" cy="523220"/>
          </a:xfrm>
          <a:prstGeom prst="rect">
            <a:avLst/>
          </a:prstGeom>
          <a:noFill/>
        </p:spPr>
        <p:txBody>
          <a:bodyPr wrap="square">
            <a:spAutoFit/>
          </a:bodyPr>
          <a:lstStyle/>
          <a:p>
            <a:r>
              <a:rPr lang="en-IN" sz="2800" dirty="0">
                <a:solidFill>
                  <a:schemeClr val="bg2">
                    <a:lumMod val="75000"/>
                  </a:schemeClr>
                </a:solidFill>
                <a:latin typeface="Times New Roman" panose="02020603050405020304" pitchFamily="18" charset="0"/>
                <a:cs typeface="Times New Roman" panose="02020603050405020304" pitchFamily="18" charset="0"/>
              </a:rPr>
              <a:t>MODULE 3: </a:t>
            </a:r>
            <a:r>
              <a:rPr lang="en-IN" sz="2800" dirty="0">
                <a:solidFill>
                  <a:schemeClr val="tx2"/>
                </a:solidFill>
                <a:latin typeface="Times New Roman" panose="02020603050405020304" pitchFamily="18" charset="0"/>
                <a:cs typeface="Times New Roman" panose="02020603050405020304" pitchFamily="18" charset="0"/>
              </a:rPr>
              <a:t>Image Augmentation Module</a:t>
            </a:r>
          </a:p>
        </p:txBody>
      </p:sp>
      <p:sp>
        <p:nvSpPr>
          <p:cNvPr id="3" name="TextBox 2">
            <a:extLst>
              <a:ext uri="{FF2B5EF4-FFF2-40B4-BE49-F238E27FC236}">
                <a16:creationId xmlns:a16="http://schemas.microsoft.com/office/drawing/2014/main" id="{61BE80F4-5D61-C9BE-4359-B0603FF3A3F9}"/>
              </a:ext>
            </a:extLst>
          </p:cNvPr>
          <p:cNvSpPr txBox="1"/>
          <p:nvPr/>
        </p:nvSpPr>
        <p:spPr>
          <a:xfrm>
            <a:off x="247426" y="866637"/>
            <a:ext cx="8638389" cy="3631763"/>
          </a:xfrm>
          <a:prstGeom prst="rect">
            <a:avLst/>
          </a:prstGeom>
          <a:noFill/>
        </p:spPr>
        <p:txBody>
          <a:bodyPr wrap="square">
            <a:spAutoFit/>
          </a:bodyPr>
          <a:lstStyle/>
          <a:p>
            <a:pPr marL="342900" indent="-342900" algn="just">
              <a:buClr>
                <a:schemeClr val="tx2"/>
              </a:buClr>
              <a:buFont typeface="Wingdings" panose="05000000000000000000" pitchFamily="2" charset="2"/>
              <a:buChar char="v"/>
            </a:pPr>
            <a:r>
              <a:rPr lang="en-US" sz="2300" dirty="0">
                <a:solidFill>
                  <a:schemeClr val="bg1">
                    <a:lumMod val="40000"/>
                    <a:lumOff val="60000"/>
                  </a:schemeClr>
                </a:solidFill>
              </a:rPr>
              <a:t>Random Brightness: Randomly adjust the brightness of the images to provide the model with variations of the same image. In this project, the brightness range is set to 0.5 to 1.5.</a:t>
            </a:r>
          </a:p>
          <a:p>
            <a:pPr marL="342900" indent="-342900" algn="just">
              <a:buClr>
                <a:schemeClr val="tx2"/>
              </a:buClr>
              <a:buFont typeface="Wingdings" panose="05000000000000000000" pitchFamily="2" charset="2"/>
              <a:buChar char="v"/>
            </a:pPr>
            <a:endParaRPr lang="en-US" sz="2300" dirty="0">
              <a:solidFill>
                <a:schemeClr val="accent2"/>
              </a:solidFill>
            </a:endParaRPr>
          </a:p>
          <a:p>
            <a:pPr marL="342900" indent="-342900" algn="just">
              <a:buClr>
                <a:schemeClr val="tx2"/>
              </a:buClr>
              <a:buFont typeface="Wingdings" panose="05000000000000000000" pitchFamily="2" charset="2"/>
              <a:buChar char="v"/>
            </a:pPr>
            <a:r>
              <a:rPr lang="en-US" sz="2300" dirty="0">
                <a:solidFill>
                  <a:schemeClr val="accent2"/>
                </a:solidFill>
              </a:rPr>
              <a:t>Random Horizontal Flip: Randomly flip the images horizontally to provide the model with variations of the same image.</a:t>
            </a:r>
          </a:p>
          <a:p>
            <a:pPr marL="342900" indent="-342900" algn="just">
              <a:buClr>
                <a:schemeClr val="tx2"/>
              </a:buClr>
              <a:buFont typeface="Wingdings" panose="05000000000000000000" pitchFamily="2" charset="2"/>
              <a:buChar char="v"/>
            </a:pPr>
            <a:endParaRPr lang="en-US" sz="2300" dirty="0">
              <a:solidFill>
                <a:schemeClr val="accent2"/>
              </a:solidFill>
            </a:endParaRPr>
          </a:p>
          <a:p>
            <a:pPr marL="342900" indent="-342900" algn="just">
              <a:buClr>
                <a:schemeClr val="tx2"/>
              </a:buClr>
              <a:buFont typeface="Wingdings" panose="05000000000000000000" pitchFamily="2" charset="2"/>
              <a:buChar char="v"/>
            </a:pPr>
            <a:r>
              <a:rPr lang="en-US" sz="2300" dirty="0">
                <a:solidFill>
                  <a:schemeClr val="bg1">
                    <a:lumMod val="40000"/>
                    <a:lumOff val="60000"/>
                  </a:schemeClr>
                </a:solidFill>
              </a:rPr>
              <a:t>Random Zoom: Randomly zoom into the images by a certain percentage to provide the model with variations of the same image. In this project, the zoom range is set to 0.2.</a:t>
            </a:r>
            <a:endParaRPr lang="en-IN" sz="2300" dirty="0">
              <a:solidFill>
                <a:schemeClr val="bg1">
                  <a:lumMod val="40000"/>
                  <a:lumOff val="60000"/>
                </a:schemeClr>
              </a:solidFill>
            </a:endParaRPr>
          </a:p>
        </p:txBody>
      </p:sp>
    </p:spTree>
    <p:extLst>
      <p:ext uri="{BB962C8B-B14F-4D97-AF65-F5344CB8AC3E}">
        <p14:creationId xmlns:p14="http://schemas.microsoft.com/office/powerpoint/2010/main" val="323062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AE065CD4-5728-0EA9-89B7-7CE2965C21D4}"/>
              </a:ext>
            </a:extLst>
          </p:cNvPr>
          <p:cNvSpPr txBox="1"/>
          <p:nvPr/>
        </p:nvSpPr>
        <p:spPr>
          <a:xfrm>
            <a:off x="970280" y="266959"/>
            <a:ext cx="7203440" cy="461665"/>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MODULE 4: </a:t>
            </a:r>
            <a:r>
              <a:rPr lang="en-IN" sz="2400" dirty="0">
                <a:solidFill>
                  <a:schemeClr val="tx2"/>
                </a:solidFill>
                <a:latin typeface="Times New Roman" panose="02020603050405020304" pitchFamily="18" charset="0"/>
                <a:cs typeface="Times New Roman" panose="02020603050405020304" pitchFamily="18" charset="0"/>
              </a:rPr>
              <a:t>CNN Model Development and Evaluation</a:t>
            </a:r>
          </a:p>
        </p:txBody>
      </p:sp>
      <p:sp>
        <p:nvSpPr>
          <p:cNvPr id="120" name="TextBox 119">
            <a:extLst>
              <a:ext uri="{FF2B5EF4-FFF2-40B4-BE49-F238E27FC236}">
                <a16:creationId xmlns:a16="http://schemas.microsoft.com/office/drawing/2014/main" id="{7C554E4D-23D6-B41B-1BC3-BC9A10E26C82}"/>
              </a:ext>
            </a:extLst>
          </p:cNvPr>
          <p:cNvSpPr txBox="1"/>
          <p:nvPr/>
        </p:nvSpPr>
        <p:spPr>
          <a:xfrm>
            <a:off x="3453061" y="4175846"/>
            <a:ext cx="2512730" cy="468343"/>
          </a:xfrm>
          <a:prstGeom prst="rect">
            <a:avLst/>
          </a:prstGeom>
          <a:noFill/>
        </p:spPr>
        <p:txBody>
          <a:bodyPr wrap="square">
            <a:spAutoFit/>
          </a:bodyPr>
          <a:lstStyle/>
          <a:p>
            <a:pPr algn="ctr"/>
            <a:r>
              <a:rPr lang="en-IN" sz="2400" dirty="0">
                <a:solidFill>
                  <a:schemeClr val="tx2"/>
                </a:solidFill>
                <a:latin typeface="Times New Roman" panose="02020603050405020304" pitchFamily="18" charset="0"/>
                <a:cs typeface="Times New Roman" panose="02020603050405020304" pitchFamily="18" charset="0"/>
              </a:rPr>
              <a:t>CNN Architecture</a:t>
            </a:r>
          </a:p>
        </p:txBody>
      </p:sp>
      <p:pic>
        <p:nvPicPr>
          <p:cNvPr id="2" name="Picture 1">
            <a:extLst>
              <a:ext uri="{FF2B5EF4-FFF2-40B4-BE49-F238E27FC236}">
                <a16:creationId xmlns:a16="http://schemas.microsoft.com/office/drawing/2014/main" id="{CAB9E4B6-A9FF-D5AD-3BD9-F90726DE1C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2440" y="1045857"/>
            <a:ext cx="6155055" cy="2811145"/>
          </a:xfrm>
          <a:prstGeom prst="rect">
            <a:avLst/>
          </a:prstGeom>
          <a:noFill/>
          <a:ln>
            <a:noFill/>
          </a:ln>
        </p:spPr>
      </p:pic>
    </p:spTree>
    <p:extLst>
      <p:ext uri="{BB962C8B-B14F-4D97-AF65-F5344CB8AC3E}">
        <p14:creationId xmlns:p14="http://schemas.microsoft.com/office/powerpoint/2010/main" val="1143431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5" name="TextBox 4">
            <a:extLst>
              <a:ext uri="{FF2B5EF4-FFF2-40B4-BE49-F238E27FC236}">
                <a16:creationId xmlns:a16="http://schemas.microsoft.com/office/drawing/2014/main" id="{AFDAC504-3211-DAAA-C558-628F97573EFA}"/>
              </a:ext>
            </a:extLst>
          </p:cNvPr>
          <p:cNvSpPr txBox="1"/>
          <p:nvPr/>
        </p:nvSpPr>
        <p:spPr>
          <a:xfrm>
            <a:off x="1183342" y="77499"/>
            <a:ext cx="7272168" cy="830997"/>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MODULE 4: </a:t>
            </a:r>
            <a:r>
              <a:rPr lang="en-IN" sz="2400" dirty="0">
                <a:solidFill>
                  <a:schemeClr val="tx2"/>
                </a:solidFill>
                <a:latin typeface="Times New Roman" panose="02020603050405020304" pitchFamily="18" charset="0"/>
                <a:cs typeface="Times New Roman" panose="02020603050405020304" pitchFamily="18" charset="0"/>
              </a:rPr>
              <a:t>CNN Model Development and Evaluation.</a:t>
            </a:r>
          </a:p>
          <a:p>
            <a:endParaRPr lang="en-IN" sz="2400" dirty="0">
              <a:solidFill>
                <a:schemeClr val="tx2"/>
              </a:solidFill>
            </a:endParaRPr>
          </a:p>
        </p:txBody>
      </p:sp>
      <p:sp>
        <p:nvSpPr>
          <p:cNvPr id="3" name="TextBox 2">
            <a:extLst>
              <a:ext uri="{FF2B5EF4-FFF2-40B4-BE49-F238E27FC236}">
                <a16:creationId xmlns:a16="http://schemas.microsoft.com/office/drawing/2014/main" id="{61BE80F4-5D61-C9BE-4359-B0603FF3A3F9}"/>
              </a:ext>
            </a:extLst>
          </p:cNvPr>
          <p:cNvSpPr txBox="1"/>
          <p:nvPr/>
        </p:nvSpPr>
        <p:spPr>
          <a:xfrm>
            <a:off x="247426" y="608448"/>
            <a:ext cx="8638389" cy="4493538"/>
          </a:xfrm>
          <a:prstGeom prst="rect">
            <a:avLst/>
          </a:prstGeom>
          <a:noFill/>
        </p:spPr>
        <p:txBody>
          <a:bodyPr wrap="square">
            <a:spAutoFit/>
          </a:bodyPr>
          <a:lstStyle/>
          <a:p>
            <a:pPr marL="342900" indent="-342900" algn="just">
              <a:buClr>
                <a:schemeClr val="tx2"/>
              </a:buClr>
              <a:buFont typeface="Wingdings" panose="05000000000000000000" pitchFamily="2" charset="2"/>
              <a:buChar char="v"/>
            </a:pPr>
            <a:r>
              <a:rPr lang="en-IN" sz="2200" dirty="0">
                <a:solidFill>
                  <a:schemeClr val="bg1">
                    <a:lumMod val="60000"/>
                    <a:lumOff val="40000"/>
                  </a:schemeClr>
                </a:solidFill>
              </a:rPr>
              <a:t>Input layer: Takes in images of size 512 x 512 pixels with 3 </a:t>
            </a:r>
            <a:r>
              <a:rPr lang="en-IN" sz="2200" dirty="0" err="1">
                <a:solidFill>
                  <a:schemeClr val="bg1">
                    <a:lumMod val="60000"/>
                    <a:lumOff val="40000"/>
                  </a:schemeClr>
                </a:solidFill>
              </a:rPr>
              <a:t>color</a:t>
            </a:r>
            <a:r>
              <a:rPr lang="en-IN" sz="2200" dirty="0">
                <a:solidFill>
                  <a:schemeClr val="bg1">
                    <a:lumMod val="60000"/>
                    <a:lumOff val="40000"/>
                  </a:schemeClr>
                </a:solidFill>
              </a:rPr>
              <a:t> channels (RGB).</a:t>
            </a:r>
          </a:p>
          <a:p>
            <a:pPr marL="342900" indent="-342900" algn="just">
              <a:buClr>
                <a:schemeClr val="tx2"/>
              </a:buClr>
              <a:buFont typeface="Wingdings" panose="05000000000000000000" pitchFamily="2" charset="2"/>
              <a:buChar char="v"/>
            </a:pPr>
            <a:endParaRPr lang="en-IN" sz="2200" dirty="0">
              <a:solidFill>
                <a:schemeClr val="accent2"/>
              </a:solidFill>
            </a:endParaRPr>
          </a:p>
          <a:p>
            <a:pPr marL="342900" indent="-342900" algn="just">
              <a:buClr>
                <a:schemeClr val="tx2"/>
              </a:buClr>
              <a:buFont typeface="Wingdings" panose="05000000000000000000" pitchFamily="2" charset="2"/>
              <a:buChar char="v"/>
            </a:pPr>
            <a:r>
              <a:rPr lang="en-IN" sz="2200" dirty="0">
                <a:solidFill>
                  <a:schemeClr val="accent2"/>
                </a:solidFill>
              </a:rPr>
              <a:t>Convolutional layer 1: Applies 16 filters of size 3 x 3 to detect image features. The output size is 510 x 510 x 16.</a:t>
            </a:r>
          </a:p>
          <a:p>
            <a:pPr marL="342900" indent="-342900" algn="just">
              <a:buClr>
                <a:schemeClr val="tx2"/>
              </a:buClr>
              <a:buFont typeface="Wingdings" panose="05000000000000000000" pitchFamily="2" charset="2"/>
              <a:buChar char="v"/>
            </a:pPr>
            <a:endParaRPr lang="en-IN" sz="2200" dirty="0">
              <a:solidFill>
                <a:schemeClr val="bg1">
                  <a:lumMod val="60000"/>
                  <a:lumOff val="40000"/>
                </a:schemeClr>
              </a:solidFill>
            </a:endParaRPr>
          </a:p>
          <a:p>
            <a:pPr marL="342900" indent="-342900" algn="just">
              <a:buClr>
                <a:schemeClr val="tx2"/>
              </a:buClr>
              <a:buFont typeface="Wingdings" panose="05000000000000000000" pitchFamily="2" charset="2"/>
              <a:buChar char="v"/>
            </a:pPr>
            <a:r>
              <a:rPr lang="en-IN" sz="2200" dirty="0">
                <a:solidFill>
                  <a:schemeClr val="bg1">
                    <a:lumMod val="60000"/>
                    <a:lumOff val="40000"/>
                  </a:schemeClr>
                </a:solidFill>
              </a:rPr>
              <a:t>Max pooling layer 1: Reduces the size of the output from the previous layer by taking the maximum value in every 2 x 2 grid. The output size is 255 x 255 x 16.</a:t>
            </a:r>
          </a:p>
          <a:p>
            <a:pPr marL="342900" indent="-342900" algn="just">
              <a:buClr>
                <a:schemeClr val="tx2"/>
              </a:buClr>
              <a:buFont typeface="Wingdings" panose="05000000000000000000" pitchFamily="2" charset="2"/>
              <a:buChar char="v"/>
            </a:pPr>
            <a:endParaRPr lang="en-IN" sz="2200" dirty="0">
              <a:solidFill>
                <a:schemeClr val="accent2"/>
              </a:solidFill>
            </a:endParaRPr>
          </a:p>
          <a:p>
            <a:pPr marL="342900" indent="-342900" algn="just">
              <a:buClr>
                <a:schemeClr val="tx2"/>
              </a:buClr>
              <a:buFont typeface="Wingdings" panose="05000000000000000000" pitchFamily="2" charset="2"/>
              <a:buChar char="v"/>
            </a:pPr>
            <a:r>
              <a:rPr lang="en-IN" sz="2200" dirty="0">
                <a:solidFill>
                  <a:schemeClr val="accent2"/>
                </a:solidFill>
              </a:rPr>
              <a:t>Convolutional layer 2: Applies 32 filters of size 3 x 3 to detect more complex image features. The output size is 253 x 253 x 32.</a:t>
            </a:r>
          </a:p>
          <a:p>
            <a:pPr marL="342900" indent="-342900" algn="just">
              <a:buClr>
                <a:schemeClr val="tx2"/>
              </a:buClr>
              <a:buFont typeface="Wingdings" panose="05000000000000000000" pitchFamily="2" charset="2"/>
              <a:buChar char="v"/>
            </a:pPr>
            <a:endParaRPr lang="en-IN" sz="2200" dirty="0">
              <a:solidFill>
                <a:schemeClr val="accent2"/>
              </a:solidFill>
            </a:endParaRPr>
          </a:p>
        </p:txBody>
      </p:sp>
    </p:spTree>
    <p:extLst>
      <p:ext uri="{BB962C8B-B14F-4D97-AF65-F5344CB8AC3E}">
        <p14:creationId xmlns:p14="http://schemas.microsoft.com/office/powerpoint/2010/main" val="2939992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5" name="TextBox 4">
            <a:extLst>
              <a:ext uri="{FF2B5EF4-FFF2-40B4-BE49-F238E27FC236}">
                <a16:creationId xmlns:a16="http://schemas.microsoft.com/office/drawing/2014/main" id="{AFDAC504-3211-DAAA-C558-628F97573EFA}"/>
              </a:ext>
            </a:extLst>
          </p:cNvPr>
          <p:cNvSpPr txBox="1"/>
          <p:nvPr/>
        </p:nvSpPr>
        <p:spPr>
          <a:xfrm>
            <a:off x="1183342" y="88257"/>
            <a:ext cx="7272168" cy="830997"/>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MODULE 4: </a:t>
            </a:r>
            <a:r>
              <a:rPr lang="en-IN" sz="2400" dirty="0">
                <a:solidFill>
                  <a:schemeClr val="tx2"/>
                </a:solidFill>
                <a:latin typeface="Times New Roman" panose="02020603050405020304" pitchFamily="18" charset="0"/>
                <a:cs typeface="Times New Roman" panose="02020603050405020304" pitchFamily="18" charset="0"/>
              </a:rPr>
              <a:t>CNN Model Development and Evaluation.</a:t>
            </a:r>
          </a:p>
          <a:p>
            <a:endParaRPr lang="en-IN" sz="2400" dirty="0">
              <a:solidFill>
                <a:schemeClr val="tx2"/>
              </a:solidFill>
            </a:endParaRPr>
          </a:p>
        </p:txBody>
      </p:sp>
      <p:sp>
        <p:nvSpPr>
          <p:cNvPr id="3" name="TextBox 2">
            <a:extLst>
              <a:ext uri="{FF2B5EF4-FFF2-40B4-BE49-F238E27FC236}">
                <a16:creationId xmlns:a16="http://schemas.microsoft.com/office/drawing/2014/main" id="{61BE80F4-5D61-C9BE-4359-B0603FF3A3F9}"/>
              </a:ext>
            </a:extLst>
          </p:cNvPr>
          <p:cNvSpPr txBox="1"/>
          <p:nvPr/>
        </p:nvSpPr>
        <p:spPr>
          <a:xfrm>
            <a:off x="247426" y="672996"/>
            <a:ext cx="8638389" cy="4154984"/>
          </a:xfrm>
          <a:prstGeom prst="rect">
            <a:avLst/>
          </a:prstGeom>
          <a:noFill/>
        </p:spPr>
        <p:txBody>
          <a:bodyPr wrap="square">
            <a:spAutoFit/>
          </a:bodyPr>
          <a:lstStyle/>
          <a:p>
            <a:pPr marL="342900" indent="-342900" algn="just">
              <a:buClr>
                <a:schemeClr val="tx2"/>
              </a:buClr>
              <a:buFont typeface="Wingdings" panose="05000000000000000000" pitchFamily="2" charset="2"/>
              <a:buChar char="v"/>
            </a:pPr>
            <a:r>
              <a:rPr lang="en-IN" sz="2200" dirty="0">
                <a:solidFill>
                  <a:schemeClr val="bg1">
                    <a:lumMod val="60000"/>
                    <a:lumOff val="40000"/>
                  </a:schemeClr>
                </a:solidFill>
              </a:rPr>
              <a:t>Max pooling layer 2: Reduces the size of the output from the previous layer. The output size is 126 x 126 x 32.</a:t>
            </a:r>
          </a:p>
          <a:p>
            <a:pPr marL="342900" indent="-342900" algn="just">
              <a:buClr>
                <a:schemeClr val="tx2"/>
              </a:buClr>
              <a:buFont typeface="Wingdings" panose="05000000000000000000" pitchFamily="2" charset="2"/>
              <a:buChar char="v"/>
            </a:pPr>
            <a:endParaRPr lang="en-US" sz="2200" dirty="0">
              <a:solidFill>
                <a:schemeClr val="accent2"/>
              </a:solidFill>
            </a:endParaRPr>
          </a:p>
          <a:p>
            <a:pPr marL="342900" indent="-342900" algn="just">
              <a:buClr>
                <a:schemeClr val="tx2"/>
              </a:buClr>
              <a:buFont typeface="Wingdings" panose="05000000000000000000" pitchFamily="2" charset="2"/>
              <a:buChar char="v"/>
            </a:pPr>
            <a:r>
              <a:rPr lang="en-US" sz="2200" dirty="0">
                <a:solidFill>
                  <a:schemeClr val="accent2"/>
                </a:solidFill>
              </a:rPr>
              <a:t>Convolutional layer 3: Applies 64 filters of size 3 x 3 to detect even more complex image features. The output size is 124 x 124 x 64.</a:t>
            </a:r>
          </a:p>
          <a:p>
            <a:pPr marL="342900" indent="-342900" algn="just">
              <a:buClr>
                <a:schemeClr val="tx2"/>
              </a:buClr>
              <a:buFont typeface="Wingdings" panose="05000000000000000000" pitchFamily="2" charset="2"/>
              <a:buChar char="v"/>
            </a:pPr>
            <a:endParaRPr lang="en-US" sz="2200" dirty="0">
              <a:solidFill>
                <a:schemeClr val="accent2"/>
              </a:solidFill>
            </a:endParaRPr>
          </a:p>
          <a:p>
            <a:pPr marL="342900" indent="-342900" algn="just">
              <a:buClr>
                <a:schemeClr val="tx2"/>
              </a:buClr>
              <a:buFont typeface="Wingdings" panose="05000000000000000000" pitchFamily="2" charset="2"/>
              <a:buChar char="v"/>
            </a:pPr>
            <a:r>
              <a:rPr lang="en-US" sz="2200" dirty="0">
                <a:solidFill>
                  <a:schemeClr val="bg1">
                    <a:lumMod val="40000"/>
                    <a:lumOff val="60000"/>
                  </a:schemeClr>
                </a:solidFill>
              </a:rPr>
              <a:t>Max pooling layer 3: Reduces the size of the output from the previous layer. The output size is 62 x 62 x 64.Convolutional layer 4: Applies 128 filters of size 3 x 3 to detect even more complex image features. The output size is 60 x 60 x 128.</a:t>
            </a:r>
          </a:p>
          <a:p>
            <a:pPr marL="342900" indent="-342900" algn="just">
              <a:buClr>
                <a:schemeClr val="tx2"/>
              </a:buClr>
              <a:buFont typeface="Wingdings" panose="05000000000000000000" pitchFamily="2" charset="2"/>
              <a:buChar char="v"/>
            </a:pPr>
            <a:endParaRPr lang="en-US" sz="2200" dirty="0">
              <a:solidFill>
                <a:schemeClr val="accent2"/>
              </a:solidFill>
            </a:endParaRPr>
          </a:p>
        </p:txBody>
      </p:sp>
    </p:spTree>
    <p:extLst>
      <p:ext uri="{BB962C8B-B14F-4D97-AF65-F5344CB8AC3E}">
        <p14:creationId xmlns:p14="http://schemas.microsoft.com/office/powerpoint/2010/main" val="3341171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5" name="TextBox 4">
            <a:extLst>
              <a:ext uri="{FF2B5EF4-FFF2-40B4-BE49-F238E27FC236}">
                <a16:creationId xmlns:a16="http://schemas.microsoft.com/office/drawing/2014/main" id="{AFDAC504-3211-DAAA-C558-628F97573EFA}"/>
              </a:ext>
            </a:extLst>
          </p:cNvPr>
          <p:cNvSpPr txBox="1"/>
          <p:nvPr/>
        </p:nvSpPr>
        <p:spPr>
          <a:xfrm>
            <a:off x="1183342" y="2193"/>
            <a:ext cx="7272168" cy="830997"/>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MODULE 4: </a:t>
            </a:r>
            <a:r>
              <a:rPr lang="en-IN" sz="2400" dirty="0">
                <a:solidFill>
                  <a:schemeClr val="tx2"/>
                </a:solidFill>
                <a:latin typeface="Times New Roman" panose="02020603050405020304" pitchFamily="18" charset="0"/>
                <a:cs typeface="Times New Roman" panose="02020603050405020304" pitchFamily="18" charset="0"/>
              </a:rPr>
              <a:t>CNN Model Development and Evaluation.</a:t>
            </a:r>
          </a:p>
          <a:p>
            <a:endParaRPr lang="en-IN" sz="2400" dirty="0">
              <a:solidFill>
                <a:schemeClr val="tx2"/>
              </a:solidFill>
            </a:endParaRPr>
          </a:p>
        </p:txBody>
      </p:sp>
      <p:sp>
        <p:nvSpPr>
          <p:cNvPr id="3" name="TextBox 2">
            <a:extLst>
              <a:ext uri="{FF2B5EF4-FFF2-40B4-BE49-F238E27FC236}">
                <a16:creationId xmlns:a16="http://schemas.microsoft.com/office/drawing/2014/main" id="{61BE80F4-5D61-C9BE-4359-B0603FF3A3F9}"/>
              </a:ext>
            </a:extLst>
          </p:cNvPr>
          <p:cNvSpPr txBox="1"/>
          <p:nvPr/>
        </p:nvSpPr>
        <p:spPr>
          <a:xfrm>
            <a:off x="247426" y="490115"/>
            <a:ext cx="8638389" cy="4616648"/>
          </a:xfrm>
          <a:prstGeom prst="rect">
            <a:avLst/>
          </a:prstGeom>
          <a:noFill/>
        </p:spPr>
        <p:txBody>
          <a:bodyPr wrap="square">
            <a:spAutoFit/>
          </a:bodyPr>
          <a:lstStyle/>
          <a:p>
            <a:pPr marL="342900" indent="-342900" algn="just">
              <a:buClr>
                <a:schemeClr val="tx2"/>
              </a:buClr>
              <a:buFont typeface="Wingdings" panose="05000000000000000000" pitchFamily="2" charset="2"/>
              <a:buChar char="v"/>
            </a:pPr>
            <a:r>
              <a:rPr lang="en-US" sz="2100" dirty="0">
                <a:solidFill>
                  <a:schemeClr val="bg1">
                    <a:lumMod val="40000"/>
                    <a:lumOff val="60000"/>
                  </a:schemeClr>
                </a:solidFill>
              </a:rPr>
              <a:t>Max pooling layer 4: Reduces the size of the output from the previous layer. The output size is 30 x 30 x 128.Flatten layer: Flattens the output from the previous layer into a 1D array. The output size is 115200.</a:t>
            </a:r>
          </a:p>
          <a:p>
            <a:pPr marL="342900" indent="-342900" algn="just">
              <a:buClr>
                <a:schemeClr val="tx2"/>
              </a:buClr>
              <a:buFont typeface="Wingdings" panose="05000000000000000000" pitchFamily="2" charset="2"/>
              <a:buChar char="v"/>
            </a:pPr>
            <a:endParaRPr lang="en-US" sz="2100" dirty="0">
              <a:solidFill>
                <a:schemeClr val="accent2"/>
              </a:solidFill>
            </a:endParaRPr>
          </a:p>
          <a:p>
            <a:pPr marL="342900" indent="-342900" algn="just">
              <a:buClr>
                <a:schemeClr val="tx2"/>
              </a:buClr>
              <a:buFont typeface="Wingdings" panose="05000000000000000000" pitchFamily="2" charset="2"/>
              <a:buChar char="v"/>
            </a:pPr>
            <a:r>
              <a:rPr lang="en-US" sz="2100" dirty="0">
                <a:solidFill>
                  <a:schemeClr val="accent2"/>
                </a:solidFill>
              </a:rPr>
              <a:t>Dense layer 1: Applies 256 neurons with </a:t>
            </a:r>
            <a:r>
              <a:rPr lang="en-US" sz="2100" dirty="0" err="1">
                <a:solidFill>
                  <a:schemeClr val="accent2"/>
                </a:solidFill>
              </a:rPr>
              <a:t>ReLU</a:t>
            </a:r>
            <a:r>
              <a:rPr lang="en-US" sz="2100" dirty="0">
                <a:solidFill>
                  <a:schemeClr val="accent2"/>
                </a:solidFill>
              </a:rPr>
              <a:t> activation function to learn the features from the flattened output. The output size is 256.</a:t>
            </a:r>
          </a:p>
          <a:p>
            <a:pPr marL="342900" indent="-342900" algn="just">
              <a:buClr>
                <a:schemeClr val="tx2"/>
              </a:buClr>
              <a:buFont typeface="Wingdings" panose="05000000000000000000" pitchFamily="2" charset="2"/>
              <a:buChar char="v"/>
            </a:pPr>
            <a:endParaRPr lang="en-US" sz="2100" dirty="0">
              <a:solidFill>
                <a:schemeClr val="accent2"/>
              </a:solidFill>
            </a:endParaRPr>
          </a:p>
          <a:p>
            <a:pPr marL="342900" indent="-342900" algn="just">
              <a:buClr>
                <a:schemeClr val="tx2"/>
              </a:buClr>
              <a:buFont typeface="Wingdings" panose="05000000000000000000" pitchFamily="2" charset="2"/>
              <a:buChar char="v"/>
            </a:pPr>
            <a:r>
              <a:rPr lang="en-US" sz="2100" dirty="0">
                <a:solidFill>
                  <a:schemeClr val="bg1">
                    <a:lumMod val="40000"/>
                    <a:lumOff val="60000"/>
                  </a:schemeClr>
                </a:solidFill>
              </a:rPr>
              <a:t>Dropout layer: Prevents overfitting by randomly dropping out some of the neurons. The output size is still 256.</a:t>
            </a:r>
          </a:p>
          <a:p>
            <a:pPr marL="342900" indent="-342900" algn="just">
              <a:buClr>
                <a:schemeClr val="tx2"/>
              </a:buClr>
              <a:buFont typeface="Wingdings" panose="05000000000000000000" pitchFamily="2" charset="2"/>
              <a:buChar char="v"/>
            </a:pPr>
            <a:endParaRPr lang="en-US" sz="2100" dirty="0">
              <a:solidFill>
                <a:schemeClr val="accent2"/>
              </a:solidFill>
            </a:endParaRPr>
          </a:p>
          <a:p>
            <a:pPr marL="342900" indent="-342900" algn="just">
              <a:buClr>
                <a:schemeClr val="tx2"/>
              </a:buClr>
              <a:buFont typeface="Wingdings" panose="05000000000000000000" pitchFamily="2" charset="2"/>
              <a:buChar char="v"/>
            </a:pPr>
            <a:r>
              <a:rPr lang="en-US" sz="2100" dirty="0">
                <a:solidFill>
                  <a:schemeClr val="accent2"/>
                </a:solidFill>
              </a:rPr>
              <a:t>Dense layer 2: Applies 1 neuron with sigmoid activation function to make binary classification between the presence and absence of the disease.</a:t>
            </a:r>
            <a:endParaRPr lang="en-IN" sz="2100" dirty="0">
              <a:solidFill>
                <a:schemeClr val="accent2"/>
              </a:solidFill>
            </a:endParaRPr>
          </a:p>
        </p:txBody>
      </p:sp>
    </p:spTree>
    <p:extLst>
      <p:ext uri="{BB962C8B-B14F-4D97-AF65-F5344CB8AC3E}">
        <p14:creationId xmlns:p14="http://schemas.microsoft.com/office/powerpoint/2010/main" val="1720115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5" name="TextBox 4">
            <a:extLst>
              <a:ext uri="{FF2B5EF4-FFF2-40B4-BE49-F238E27FC236}">
                <a16:creationId xmlns:a16="http://schemas.microsoft.com/office/drawing/2014/main" id="{AFDAC504-3211-DAAA-C558-628F97573EFA}"/>
              </a:ext>
            </a:extLst>
          </p:cNvPr>
          <p:cNvSpPr txBox="1"/>
          <p:nvPr/>
        </p:nvSpPr>
        <p:spPr>
          <a:xfrm>
            <a:off x="1737358" y="100364"/>
            <a:ext cx="5658523" cy="523220"/>
          </a:xfrm>
          <a:prstGeom prst="rect">
            <a:avLst/>
          </a:prstGeom>
          <a:noFill/>
        </p:spPr>
        <p:txBody>
          <a:bodyPr wrap="square">
            <a:spAutoFit/>
          </a:bodyPr>
          <a:lstStyle/>
          <a:p>
            <a:r>
              <a:rPr lang="en-IN" sz="2800" dirty="0">
                <a:solidFill>
                  <a:schemeClr val="bg2">
                    <a:lumMod val="75000"/>
                  </a:schemeClr>
                </a:solidFill>
                <a:latin typeface="Times New Roman" panose="02020603050405020304" pitchFamily="18" charset="0"/>
                <a:cs typeface="Times New Roman" panose="02020603050405020304" pitchFamily="18" charset="0"/>
              </a:rPr>
              <a:t>MODULE 5: </a:t>
            </a:r>
            <a:r>
              <a:rPr lang="en-IN" sz="2800" dirty="0">
                <a:solidFill>
                  <a:schemeClr val="tx2"/>
                </a:solidFill>
                <a:latin typeface="Times New Roman" panose="02020603050405020304" pitchFamily="18" charset="0"/>
                <a:cs typeface="Times New Roman" panose="02020603050405020304" pitchFamily="18" charset="0"/>
              </a:rPr>
              <a:t>Web App Development</a:t>
            </a:r>
          </a:p>
        </p:txBody>
      </p:sp>
      <p:sp>
        <p:nvSpPr>
          <p:cNvPr id="3" name="TextBox 2">
            <a:extLst>
              <a:ext uri="{FF2B5EF4-FFF2-40B4-BE49-F238E27FC236}">
                <a16:creationId xmlns:a16="http://schemas.microsoft.com/office/drawing/2014/main" id="{61BE80F4-5D61-C9BE-4359-B0603FF3A3F9}"/>
              </a:ext>
            </a:extLst>
          </p:cNvPr>
          <p:cNvSpPr txBox="1"/>
          <p:nvPr/>
        </p:nvSpPr>
        <p:spPr>
          <a:xfrm>
            <a:off x="247426" y="866637"/>
            <a:ext cx="8638389" cy="3785652"/>
          </a:xfrm>
          <a:prstGeom prst="rect">
            <a:avLst/>
          </a:prstGeom>
          <a:noFill/>
        </p:spPr>
        <p:txBody>
          <a:bodyPr wrap="square">
            <a:spAutoFit/>
          </a:bodyPr>
          <a:lstStyle/>
          <a:p>
            <a:pPr marL="342900" indent="-342900" algn="just">
              <a:buClr>
                <a:schemeClr val="tx2"/>
              </a:buClr>
              <a:buFont typeface="Wingdings" panose="05000000000000000000" pitchFamily="2" charset="2"/>
              <a:buChar char="v"/>
            </a:pPr>
            <a:r>
              <a:rPr lang="en-US" sz="2400" dirty="0">
                <a:solidFill>
                  <a:schemeClr val="bg1">
                    <a:lumMod val="40000"/>
                    <a:lumOff val="60000"/>
                  </a:schemeClr>
                </a:solidFill>
              </a:rPr>
              <a:t>Frontend: The frontend of the Flask app can be built using HTML, CSS, and JavaScript. The user interface can include a form where the user can upload an image file. On submission of the form, an AJAX request can be sent to the Flask backend to process the image and provide the prediction.</a:t>
            </a:r>
          </a:p>
          <a:p>
            <a:pPr marL="342900" indent="-342900" algn="just">
              <a:buClr>
                <a:schemeClr val="tx2"/>
              </a:buClr>
              <a:buFont typeface="Wingdings" panose="05000000000000000000" pitchFamily="2" charset="2"/>
              <a:buChar char="v"/>
            </a:pPr>
            <a:endParaRPr lang="en-US" sz="2400" dirty="0">
              <a:solidFill>
                <a:schemeClr val="bg1">
                  <a:lumMod val="40000"/>
                  <a:lumOff val="60000"/>
                </a:schemeClr>
              </a:solidFill>
            </a:endParaRPr>
          </a:p>
          <a:p>
            <a:pPr marL="342900" indent="-342900" algn="just">
              <a:buClr>
                <a:schemeClr val="tx2"/>
              </a:buClr>
              <a:buFont typeface="Wingdings" panose="05000000000000000000" pitchFamily="2" charset="2"/>
              <a:buChar char="v"/>
            </a:pPr>
            <a:r>
              <a:rPr lang="en-US" sz="2400" dirty="0">
                <a:solidFill>
                  <a:schemeClr val="tx2"/>
                </a:solidFill>
              </a:rPr>
              <a:t>Backend: The backend of the Flask app can use the trained fundus image classification model to make a prediction on the input image.</a:t>
            </a:r>
            <a:endParaRPr lang="en-IN" sz="2400" dirty="0">
              <a:solidFill>
                <a:schemeClr val="tx2"/>
              </a:solidFill>
            </a:endParaRPr>
          </a:p>
        </p:txBody>
      </p:sp>
    </p:spTree>
    <p:extLst>
      <p:ext uri="{BB962C8B-B14F-4D97-AF65-F5344CB8AC3E}">
        <p14:creationId xmlns:p14="http://schemas.microsoft.com/office/powerpoint/2010/main" val="3118806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5" name="TextBox 4">
            <a:extLst>
              <a:ext uri="{FF2B5EF4-FFF2-40B4-BE49-F238E27FC236}">
                <a16:creationId xmlns:a16="http://schemas.microsoft.com/office/drawing/2014/main" id="{AFDAC504-3211-DAAA-C558-628F97573EFA}"/>
              </a:ext>
            </a:extLst>
          </p:cNvPr>
          <p:cNvSpPr txBox="1"/>
          <p:nvPr/>
        </p:nvSpPr>
        <p:spPr>
          <a:xfrm>
            <a:off x="1737358" y="100364"/>
            <a:ext cx="5658523" cy="523220"/>
          </a:xfrm>
          <a:prstGeom prst="rect">
            <a:avLst/>
          </a:prstGeom>
          <a:noFill/>
        </p:spPr>
        <p:txBody>
          <a:bodyPr wrap="square">
            <a:spAutoFit/>
          </a:bodyPr>
          <a:lstStyle/>
          <a:p>
            <a:r>
              <a:rPr lang="en-IN" sz="2800" dirty="0">
                <a:solidFill>
                  <a:schemeClr val="bg2">
                    <a:lumMod val="75000"/>
                  </a:schemeClr>
                </a:solidFill>
                <a:latin typeface="Times New Roman" panose="02020603050405020304" pitchFamily="18" charset="0"/>
                <a:cs typeface="Times New Roman" panose="02020603050405020304" pitchFamily="18" charset="0"/>
              </a:rPr>
              <a:t>MODULE 5: </a:t>
            </a:r>
            <a:r>
              <a:rPr lang="en-IN" sz="2800" dirty="0">
                <a:solidFill>
                  <a:schemeClr val="tx2"/>
                </a:solidFill>
                <a:latin typeface="Times New Roman" panose="02020603050405020304" pitchFamily="18" charset="0"/>
                <a:cs typeface="Times New Roman" panose="02020603050405020304" pitchFamily="18" charset="0"/>
              </a:rPr>
              <a:t>Web App Development</a:t>
            </a:r>
          </a:p>
        </p:txBody>
      </p:sp>
      <p:sp>
        <p:nvSpPr>
          <p:cNvPr id="3" name="TextBox 2">
            <a:extLst>
              <a:ext uri="{FF2B5EF4-FFF2-40B4-BE49-F238E27FC236}">
                <a16:creationId xmlns:a16="http://schemas.microsoft.com/office/drawing/2014/main" id="{61BE80F4-5D61-C9BE-4359-B0603FF3A3F9}"/>
              </a:ext>
            </a:extLst>
          </p:cNvPr>
          <p:cNvSpPr txBox="1"/>
          <p:nvPr/>
        </p:nvSpPr>
        <p:spPr>
          <a:xfrm>
            <a:off x="462577" y="866637"/>
            <a:ext cx="8337177" cy="3293209"/>
          </a:xfrm>
          <a:prstGeom prst="rect">
            <a:avLst/>
          </a:prstGeom>
          <a:noFill/>
        </p:spPr>
        <p:txBody>
          <a:bodyPr wrap="square">
            <a:spAutoFit/>
          </a:bodyPr>
          <a:lstStyle/>
          <a:p>
            <a:pPr algn="just">
              <a:buClr>
                <a:schemeClr val="tx2"/>
              </a:buClr>
            </a:pPr>
            <a:r>
              <a:rPr lang="en-US" sz="2600" dirty="0">
                <a:solidFill>
                  <a:schemeClr val="bg1">
                    <a:lumMod val="40000"/>
                    <a:lumOff val="60000"/>
                  </a:schemeClr>
                </a:solidFill>
              </a:rPr>
              <a:t>The backend can include the following components:</a:t>
            </a:r>
          </a:p>
          <a:p>
            <a:pPr marL="342900" indent="-342900" algn="just">
              <a:buClr>
                <a:schemeClr val="tx2"/>
              </a:buClr>
              <a:buFont typeface="Wingdings" panose="05000000000000000000" pitchFamily="2" charset="2"/>
              <a:buChar char="v"/>
            </a:pPr>
            <a:endParaRPr lang="en-US" sz="2600" dirty="0">
              <a:solidFill>
                <a:schemeClr val="tx2"/>
              </a:solidFill>
            </a:endParaRPr>
          </a:p>
          <a:p>
            <a:pPr algn="just">
              <a:buClr>
                <a:schemeClr val="tx2"/>
              </a:buClr>
            </a:pPr>
            <a:r>
              <a:rPr lang="en-US" sz="2600" dirty="0">
                <a:solidFill>
                  <a:schemeClr val="tx2"/>
                </a:solidFill>
              </a:rPr>
              <a:t>	A pre-processing module to resize the input image to the required size and convert it to a suitable format for the model input. The trained model to make a prediction on the preprocessed image. A post-processing module to interpret the model output and generate a response to the user.</a:t>
            </a:r>
            <a:endParaRPr lang="en-IN" sz="2600" dirty="0">
              <a:solidFill>
                <a:schemeClr val="tx2"/>
              </a:solidFill>
            </a:endParaRPr>
          </a:p>
        </p:txBody>
      </p:sp>
    </p:spTree>
    <p:extLst>
      <p:ext uri="{BB962C8B-B14F-4D97-AF65-F5344CB8AC3E}">
        <p14:creationId xmlns:p14="http://schemas.microsoft.com/office/powerpoint/2010/main" val="2078520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C3F5-B562-5030-726C-2FE0105A9DB1}"/>
              </a:ext>
            </a:extLst>
          </p:cNvPr>
          <p:cNvSpPr txBox="1"/>
          <p:nvPr/>
        </p:nvSpPr>
        <p:spPr>
          <a:xfrm>
            <a:off x="3606281" y="187996"/>
            <a:ext cx="1792353" cy="461665"/>
          </a:xfrm>
          <a:prstGeom prst="rect">
            <a:avLst/>
          </a:prstGeom>
          <a:noFill/>
        </p:spPr>
        <p:txBody>
          <a:bodyPr wrap="square">
            <a:spAutoFit/>
          </a:bodyPr>
          <a:lstStyle/>
          <a:p>
            <a:r>
              <a:rPr lang="en-IN" sz="2400" dirty="0">
                <a:solidFill>
                  <a:schemeClr val="bg2">
                    <a:lumMod val="75000"/>
                  </a:schemeClr>
                </a:solidFill>
                <a:latin typeface="Times New Roman" panose="02020603050405020304" pitchFamily="18" charset="0"/>
                <a:cs typeface="Times New Roman" panose="02020603050405020304" pitchFamily="18" charset="0"/>
              </a:rPr>
              <a:t>RESULTS</a:t>
            </a:r>
            <a:endParaRPr lang="en-IN" sz="2400" dirty="0">
              <a:solidFill>
                <a:schemeClr val="tx2"/>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0574672-8F7C-CAE2-3923-4BA258CB5DFE}"/>
              </a:ext>
            </a:extLst>
          </p:cNvPr>
          <p:cNvSpPr txBox="1"/>
          <p:nvPr/>
        </p:nvSpPr>
        <p:spPr>
          <a:xfrm>
            <a:off x="2050259" y="718836"/>
            <a:ext cx="4879181" cy="461665"/>
          </a:xfrm>
          <a:prstGeom prst="rect">
            <a:avLst/>
          </a:prstGeom>
          <a:noFill/>
        </p:spPr>
        <p:txBody>
          <a:bodyPr wrap="square">
            <a:spAutoFit/>
          </a:bodyPr>
          <a:lstStyle/>
          <a:p>
            <a:r>
              <a:rPr lang="en-IN" sz="2400" dirty="0">
                <a:solidFill>
                  <a:schemeClr val="tx2"/>
                </a:solidFill>
                <a:latin typeface="Times New Roman" panose="02020603050405020304" pitchFamily="18" charset="0"/>
                <a:cs typeface="Times New Roman" panose="02020603050405020304" pitchFamily="18" charset="0"/>
              </a:rPr>
              <a:t>CATARACT DETECTION MODEL</a:t>
            </a:r>
          </a:p>
        </p:txBody>
      </p:sp>
      <p:pic>
        <p:nvPicPr>
          <p:cNvPr id="7" name="Picture 6">
            <a:extLst>
              <a:ext uri="{FF2B5EF4-FFF2-40B4-BE49-F238E27FC236}">
                <a16:creationId xmlns:a16="http://schemas.microsoft.com/office/drawing/2014/main" id="{8DFCEE6A-F242-C2DD-5F8D-76D3B1703C06}"/>
              </a:ext>
            </a:extLst>
          </p:cNvPr>
          <p:cNvPicPr>
            <a:picLocks noChangeAspect="1"/>
          </p:cNvPicPr>
          <p:nvPr/>
        </p:nvPicPr>
        <p:blipFill>
          <a:blip r:embed="rId2"/>
          <a:stretch>
            <a:fillRect/>
          </a:stretch>
        </p:blipFill>
        <p:spPr>
          <a:xfrm>
            <a:off x="1266825" y="1423987"/>
            <a:ext cx="6610350" cy="2295525"/>
          </a:xfrm>
          <a:prstGeom prst="rect">
            <a:avLst/>
          </a:prstGeom>
        </p:spPr>
      </p:pic>
    </p:spTree>
    <p:extLst>
      <p:ext uri="{BB962C8B-B14F-4D97-AF65-F5344CB8AC3E}">
        <p14:creationId xmlns:p14="http://schemas.microsoft.com/office/powerpoint/2010/main" val="2429606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8141E-F2F5-E752-BCB7-52255DB3B893}"/>
              </a:ext>
            </a:extLst>
          </p:cNvPr>
          <p:cNvSpPr txBox="1"/>
          <p:nvPr/>
        </p:nvSpPr>
        <p:spPr>
          <a:xfrm>
            <a:off x="1192525" y="486424"/>
            <a:ext cx="6809635" cy="461665"/>
          </a:xfrm>
          <a:prstGeom prst="rect">
            <a:avLst/>
          </a:prstGeom>
          <a:noFill/>
        </p:spPr>
        <p:txBody>
          <a:bodyPr wrap="square">
            <a:spAutoFit/>
          </a:bodyPr>
          <a:lstStyle/>
          <a:p>
            <a:r>
              <a:rPr lang="en-IN" sz="2400" dirty="0">
                <a:solidFill>
                  <a:schemeClr val="tx2"/>
                </a:solidFill>
                <a:latin typeface="Times New Roman" panose="02020603050405020304" pitchFamily="18" charset="0"/>
                <a:cs typeface="Times New Roman" panose="02020603050405020304" pitchFamily="18" charset="0"/>
              </a:rPr>
              <a:t>DIABETIC RETINOPATHY DETECTION MODEL</a:t>
            </a:r>
          </a:p>
        </p:txBody>
      </p:sp>
      <p:pic>
        <p:nvPicPr>
          <p:cNvPr id="6" name="Picture 5">
            <a:extLst>
              <a:ext uri="{FF2B5EF4-FFF2-40B4-BE49-F238E27FC236}">
                <a16:creationId xmlns:a16="http://schemas.microsoft.com/office/drawing/2014/main" id="{BC582E6D-8678-AF5F-B360-8C800310FCCE}"/>
              </a:ext>
            </a:extLst>
          </p:cNvPr>
          <p:cNvPicPr>
            <a:picLocks noChangeAspect="1"/>
          </p:cNvPicPr>
          <p:nvPr/>
        </p:nvPicPr>
        <p:blipFill>
          <a:blip r:embed="rId2"/>
          <a:stretch>
            <a:fillRect/>
          </a:stretch>
        </p:blipFill>
        <p:spPr>
          <a:xfrm>
            <a:off x="763317" y="1264920"/>
            <a:ext cx="7738910" cy="2773680"/>
          </a:xfrm>
          <a:prstGeom prst="rect">
            <a:avLst/>
          </a:prstGeom>
        </p:spPr>
      </p:pic>
    </p:spTree>
    <p:extLst>
      <p:ext uri="{BB962C8B-B14F-4D97-AF65-F5344CB8AC3E}">
        <p14:creationId xmlns:p14="http://schemas.microsoft.com/office/powerpoint/2010/main" val="246569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1"/>
          <p:cNvSpPr txBox="1">
            <a:spLocks noGrp="1"/>
          </p:cNvSpPr>
          <p:nvPr>
            <p:ph type="title"/>
          </p:nvPr>
        </p:nvSpPr>
        <p:spPr>
          <a:xfrm>
            <a:off x="2697816" y="-17074"/>
            <a:ext cx="4028069"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IN" sz="2800" dirty="0">
                <a:solidFill>
                  <a:schemeClr val="bg2">
                    <a:lumMod val="75000"/>
                  </a:schemeClr>
                </a:solidFill>
                <a:latin typeface="Times New Roman" panose="02020603050405020304" pitchFamily="18" charset="0"/>
                <a:cs typeface="Times New Roman" panose="02020603050405020304" pitchFamily="18" charset="0"/>
              </a:rPr>
              <a:t>LITERATURE SURVEY</a:t>
            </a:r>
            <a:endParaRPr sz="2800" dirty="0">
              <a:solidFill>
                <a:schemeClr val="bg2">
                  <a:lumMod val="75000"/>
                </a:schemeClr>
              </a:solidFill>
              <a:latin typeface="Times New Roman" panose="02020603050405020304" pitchFamily="18" charset="0"/>
              <a:cs typeface="Times New Roman" panose="02020603050405020304" pitchFamily="18" charset="0"/>
            </a:endParaRPr>
          </a:p>
        </p:txBody>
      </p:sp>
      <p:graphicFrame>
        <p:nvGraphicFramePr>
          <p:cNvPr id="620" name="Google Shape;620;p61"/>
          <p:cNvGraphicFramePr/>
          <p:nvPr>
            <p:extLst>
              <p:ext uri="{D42A27DB-BD31-4B8C-83A1-F6EECF244321}">
                <p14:modId xmlns:p14="http://schemas.microsoft.com/office/powerpoint/2010/main" val="3349822579"/>
              </p:ext>
            </p:extLst>
          </p:nvPr>
        </p:nvGraphicFramePr>
        <p:xfrm>
          <a:off x="12695" y="419190"/>
          <a:ext cx="9131303" cy="4724310"/>
        </p:xfrm>
        <a:graphic>
          <a:graphicData uri="http://schemas.openxmlformats.org/drawingml/2006/table">
            <a:tbl>
              <a:tblPr>
                <a:noFill/>
                <a:tableStyleId>{60D1D6F2-8903-4FB2-99B3-F42F1384F5F2}</a:tableStyleId>
              </a:tblPr>
              <a:tblGrid>
                <a:gridCol w="567057">
                  <a:extLst>
                    <a:ext uri="{9D8B030D-6E8A-4147-A177-3AD203B41FA5}">
                      <a16:colId xmlns:a16="http://schemas.microsoft.com/office/drawing/2014/main" val="20000"/>
                    </a:ext>
                  </a:extLst>
                </a:gridCol>
                <a:gridCol w="2476263">
                  <a:extLst>
                    <a:ext uri="{9D8B030D-6E8A-4147-A177-3AD203B41FA5}">
                      <a16:colId xmlns:a16="http://schemas.microsoft.com/office/drawing/2014/main" val="20001"/>
                    </a:ext>
                  </a:extLst>
                </a:gridCol>
                <a:gridCol w="2005170">
                  <a:extLst>
                    <a:ext uri="{9D8B030D-6E8A-4147-A177-3AD203B41FA5}">
                      <a16:colId xmlns:a16="http://schemas.microsoft.com/office/drawing/2014/main" val="20002"/>
                    </a:ext>
                  </a:extLst>
                </a:gridCol>
                <a:gridCol w="2041406">
                  <a:extLst>
                    <a:ext uri="{9D8B030D-6E8A-4147-A177-3AD203B41FA5}">
                      <a16:colId xmlns:a16="http://schemas.microsoft.com/office/drawing/2014/main" val="2733655154"/>
                    </a:ext>
                  </a:extLst>
                </a:gridCol>
                <a:gridCol w="2041407">
                  <a:extLst>
                    <a:ext uri="{9D8B030D-6E8A-4147-A177-3AD203B41FA5}">
                      <a16:colId xmlns:a16="http://schemas.microsoft.com/office/drawing/2014/main" val="146222313"/>
                    </a:ext>
                  </a:extLst>
                </a:gridCol>
              </a:tblGrid>
              <a:tr h="520417">
                <a:tc>
                  <a:txBody>
                    <a:bodyPr/>
                    <a:lstStyle/>
                    <a:p>
                      <a:pPr marL="0" lvl="0" indent="0" algn="ctr" rtl="0">
                        <a:spcBef>
                          <a:spcPts val="0"/>
                        </a:spcBef>
                        <a:spcAft>
                          <a:spcPts val="0"/>
                        </a:spcAft>
                        <a:buNone/>
                      </a:pPr>
                      <a:r>
                        <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S. No</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Name of the paper</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Objectives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P</a:t>
                      </a:r>
                      <a:r>
                        <a:rPr lang="en-IN" sz="1800" dirty="0" err="1">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ros</a:t>
                      </a:r>
                      <a:endPar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Cons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8676">
                <a:tc>
                  <a:txBody>
                    <a:bodyPr/>
                    <a:lstStyle/>
                    <a:p>
                      <a:pPr marL="0" lvl="0" indent="0" algn="just" rtl="0">
                        <a:spcBef>
                          <a:spcPts val="0"/>
                        </a:spcBef>
                        <a:spcAft>
                          <a:spcPts val="0"/>
                        </a:spcAft>
                        <a:buNone/>
                      </a:pPr>
                      <a:r>
                        <a:rPr lang="en-IN"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rPr>
                        <a:t>1.</a:t>
                      </a:r>
                      <a:endParaRPr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US" sz="1400" b="0" i="0" u="none" strike="noStrike" baseline="0" dirty="0">
                          <a:solidFill>
                            <a:schemeClr val="tx2"/>
                          </a:solidFill>
                          <a:latin typeface="Times New Roman" panose="02020603050405020304" pitchFamily="18" charset="0"/>
                          <a:cs typeface="Times New Roman" panose="02020603050405020304" pitchFamily="18" charset="0"/>
                        </a:rPr>
                        <a:t>T. </a:t>
                      </a:r>
                      <a:r>
                        <a:rPr lang="en-US" sz="1400" b="0" i="0" u="none" strike="noStrike" baseline="0" dirty="0" err="1">
                          <a:solidFill>
                            <a:schemeClr val="tx2"/>
                          </a:solidFill>
                          <a:latin typeface="Times New Roman" panose="02020603050405020304" pitchFamily="18" charset="0"/>
                          <a:cs typeface="Times New Roman" panose="02020603050405020304" pitchFamily="18" charset="0"/>
                        </a:rPr>
                        <a:t>Guergueb</a:t>
                      </a:r>
                      <a:r>
                        <a:rPr lang="en-US" sz="1400" b="0" i="0" u="none" strike="noStrike" baseline="0" dirty="0">
                          <a:solidFill>
                            <a:schemeClr val="tx2"/>
                          </a:solidFill>
                          <a:latin typeface="Times New Roman" panose="02020603050405020304" pitchFamily="18" charset="0"/>
                          <a:cs typeface="Times New Roman" panose="02020603050405020304" pitchFamily="18" charset="0"/>
                        </a:rPr>
                        <a:t> and M. A. </a:t>
                      </a:r>
                      <a:r>
                        <a:rPr lang="en-US" sz="1400" b="0" i="0" u="none" strike="noStrike" baseline="0" dirty="0" err="1">
                          <a:solidFill>
                            <a:schemeClr val="tx2"/>
                          </a:solidFill>
                          <a:latin typeface="Times New Roman" panose="02020603050405020304" pitchFamily="18" charset="0"/>
                          <a:cs typeface="Times New Roman" panose="02020603050405020304" pitchFamily="18" charset="0"/>
                        </a:rPr>
                        <a:t>Akhloufi</a:t>
                      </a:r>
                      <a:r>
                        <a:rPr lang="en-US" sz="1400" b="0" i="0" u="none" strike="noStrike" baseline="0" dirty="0">
                          <a:solidFill>
                            <a:schemeClr val="tx2"/>
                          </a:solidFill>
                          <a:latin typeface="Times New Roman" panose="02020603050405020304" pitchFamily="18" charset="0"/>
                          <a:cs typeface="Times New Roman" panose="02020603050405020304" pitchFamily="18" charset="0"/>
                        </a:rPr>
                        <a:t>. (2021). “Ocular diseases detection using recent deep learning techniques”, in Proceedings of the Annual Int. Conf. IEEE Eng Med Biol Soc, pp. 3336–3339, IEEE, Mexico</a:t>
                      </a: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Deep learning model has the potential to be used as a diagnostic tool for ocular diseases, and it could help in the early detection and treatment of these diseases.</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The use of deep learning techniques, particularly convolutional neural networks, is a powerful tool for image analysis and has been shown to be effective in the detection of ocular diseases.</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Does not discuss the potential ethical implications of using a deep learning model for medical diagnosis</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1298234">
                <a:tc>
                  <a:txBody>
                    <a:bodyPr/>
                    <a:lstStyle/>
                    <a:p>
                      <a:pPr marL="0" lvl="0" indent="0" algn="just" rtl="0">
                        <a:spcBef>
                          <a:spcPts val="0"/>
                        </a:spcBef>
                        <a:spcAft>
                          <a:spcPts val="0"/>
                        </a:spcAft>
                        <a:buNone/>
                      </a:pPr>
                      <a:r>
                        <a:rPr lang="en-IN" sz="1400" dirty="0">
                          <a:solidFill>
                            <a:schemeClr val="accent6"/>
                          </a:solidFill>
                          <a:latin typeface="Times New Roman" panose="02020603050405020304" pitchFamily="18" charset="0"/>
                          <a:ea typeface="Josefin Sans"/>
                          <a:cs typeface="Times New Roman" panose="02020603050405020304" pitchFamily="18" charset="0"/>
                          <a:sym typeface="Josefin Sans"/>
                        </a:rPr>
                        <a:t>2.</a:t>
                      </a:r>
                      <a:endParaRPr sz="1400" dirty="0">
                        <a:solidFill>
                          <a:schemeClr val="accent6"/>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IN"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Caroline Ka Lin Chee, Patrick A. Santiago, Gopal Lingam, Mandeep Singh. (2014). “Application of Ocular Fundus Photography and Angiography”, Ophthalmological Imaging and Applications,154–175..</a:t>
                      </a: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dirty="0">
                          <a:solidFill>
                            <a:schemeClr val="tx2"/>
                          </a:solidFill>
                          <a:effectLst/>
                          <a:latin typeface="Times New Roman" panose="02020603050405020304" pitchFamily="18" charset="0"/>
                          <a:ea typeface="Arial"/>
                          <a:cs typeface="Times New Roman" panose="02020603050405020304" pitchFamily="18" charset="0"/>
                          <a:sym typeface="Arial"/>
                        </a:rPr>
                        <a:t>Overview of the principles, techniques, and clinical applications of ocular fundus photography and angiography, which can be useful for ophthalmologists and imaging specialists.</a:t>
                      </a:r>
                      <a:endParaRPr sz="14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Overview of ocular fundus photography and angiography, including the principles, techniques, and clinical applications</a:t>
                      </a:r>
                      <a:r>
                        <a:rPr lang="en-US" sz="1400" dirty="0">
                          <a:solidFill>
                            <a:schemeClr val="tx2"/>
                          </a:solidFill>
                          <a:latin typeface="Times New Roman" panose="02020603050405020304" pitchFamily="18" charset="0"/>
                          <a:ea typeface="Cardo"/>
                          <a:cs typeface="Times New Roman" panose="02020603050405020304" pitchFamily="18" charset="0"/>
                          <a:sym typeface="Cardo"/>
                        </a:rPr>
                        <a:t>.</a:t>
                      </a:r>
                      <a:endParaRPr sz="14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May not have undergone the same level of peer-review as a journal article, which could affect the reliability and accuracy of the information presented.</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3" name="Straight Connector 2">
            <a:extLst>
              <a:ext uri="{FF2B5EF4-FFF2-40B4-BE49-F238E27FC236}">
                <a16:creationId xmlns:a16="http://schemas.microsoft.com/office/drawing/2014/main" id="{9D7D94CE-6D60-0054-EB8D-0D99EC44DC79}"/>
              </a:ext>
            </a:extLst>
          </p:cNvPr>
          <p:cNvCxnSpPr/>
          <p:nvPr/>
        </p:nvCxnSpPr>
        <p:spPr>
          <a:xfrm>
            <a:off x="-12700" y="407957"/>
            <a:ext cx="91313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193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98B7AE-B908-03DC-AB95-5616B841EBFA}"/>
              </a:ext>
            </a:extLst>
          </p:cNvPr>
          <p:cNvSpPr txBox="1"/>
          <p:nvPr/>
        </p:nvSpPr>
        <p:spPr>
          <a:xfrm>
            <a:off x="2179082" y="449163"/>
            <a:ext cx="4785836" cy="461665"/>
          </a:xfrm>
          <a:prstGeom prst="rect">
            <a:avLst/>
          </a:prstGeom>
          <a:noFill/>
        </p:spPr>
        <p:txBody>
          <a:bodyPr wrap="square">
            <a:spAutoFit/>
          </a:bodyPr>
          <a:lstStyle/>
          <a:p>
            <a:r>
              <a:rPr lang="en-IN" sz="2400" dirty="0">
                <a:solidFill>
                  <a:schemeClr val="tx2"/>
                </a:solidFill>
                <a:latin typeface="Times New Roman" panose="02020603050405020304" pitchFamily="18" charset="0"/>
                <a:cs typeface="Times New Roman" panose="02020603050405020304" pitchFamily="18" charset="0"/>
              </a:rPr>
              <a:t>GLACOMA DETECTION MODEL</a:t>
            </a:r>
          </a:p>
        </p:txBody>
      </p:sp>
      <p:pic>
        <p:nvPicPr>
          <p:cNvPr id="8" name="Picture 7">
            <a:extLst>
              <a:ext uri="{FF2B5EF4-FFF2-40B4-BE49-F238E27FC236}">
                <a16:creationId xmlns:a16="http://schemas.microsoft.com/office/drawing/2014/main" id="{8F33788A-3659-DCCE-0E14-5B2ACE830545}"/>
              </a:ext>
            </a:extLst>
          </p:cNvPr>
          <p:cNvPicPr>
            <a:picLocks noChangeAspect="1"/>
          </p:cNvPicPr>
          <p:nvPr/>
        </p:nvPicPr>
        <p:blipFill>
          <a:blip r:embed="rId2"/>
          <a:stretch>
            <a:fillRect/>
          </a:stretch>
        </p:blipFill>
        <p:spPr>
          <a:xfrm>
            <a:off x="811530" y="1280160"/>
            <a:ext cx="7520940" cy="2743200"/>
          </a:xfrm>
          <a:prstGeom prst="rect">
            <a:avLst/>
          </a:prstGeom>
        </p:spPr>
      </p:pic>
    </p:spTree>
    <p:extLst>
      <p:ext uri="{BB962C8B-B14F-4D97-AF65-F5344CB8AC3E}">
        <p14:creationId xmlns:p14="http://schemas.microsoft.com/office/powerpoint/2010/main" val="1046834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CEC3F5-B562-5030-726C-2FE0105A9DB1}"/>
              </a:ext>
            </a:extLst>
          </p:cNvPr>
          <p:cNvSpPr txBox="1"/>
          <p:nvPr/>
        </p:nvSpPr>
        <p:spPr>
          <a:xfrm>
            <a:off x="3068792" y="57243"/>
            <a:ext cx="3472708" cy="461665"/>
          </a:xfrm>
          <a:prstGeom prst="rect">
            <a:avLst/>
          </a:prstGeom>
          <a:noFill/>
        </p:spPr>
        <p:txBody>
          <a:bodyPr wrap="square">
            <a:spAutoFit/>
          </a:bodyPr>
          <a:lstStyle/>
          <a:p>
            <a:pPr algn="ctr"/>
            <a:r>
              <a:rPr lang="en-US" sz="2400" dirty="0">
                <a:solidFill>
                  <a:schemeClr val="bg2">
                    <a:lumMod val="75000"/>
                  </a:schemeClr>
                </a:solidFill>
                <a:latin typeface="Times New Roman" panose="02020603050405020304" pitchFamily="18" charset="0"/>
                <a:cs typeface="Times New Roman" panose="02020603050405020304" pitchFamily="18" charset="0"/>
              </a:rPr>
              <a:t>S</a:t>
            </a:r>
            <a:r>
              <a:rPr lang="en-IN" sz="2400" dirty="0">
                <a:solidFill>
                  <a:schemeClr val="bg2">
                    <a:lumMod val="75000"/>
                  </a:schemeClr>
                </a:solidFill>
                <a:latin typeface="Times New Roman" panose="02020603050405020304" pitchFamily="18" charset="0"/>
                <a:cs typeface="Times New Roman" panose="02020603050405020304" pitchFamily="18" charset="0"/>
              </a:rPr>
              <a:t>AMPLE SCREENSHOT</a:t>
            </a:r>
            <a:endParaRPr lang="en-IN" sz="2400" dirty="0">
              <a:solidFill>
                <a:schemeClr val="tx2"/>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434D6BB-5454-CF48-8316-312D14156EFC}"/>
              </a:ext>
            </a:extLst>
          </p:cNvPr>
          <p:cNvPicPr>
            <a:picLocks noChangeAspect="1"/>
          </p:cNvPicPr>
          <p:nvPr/>
        </p:nvPicPr>
        <p:blipFill>
          <a:blip r:embed="rId2"/>
          <a:stretch>
            <a:fillRect/>
          </a:stretch>
        </p:blipFill>
        <p:spPr>
          <a:xfrm>
            <a:off x="757368" y="553408"/>
            <a:ext cx="7755757" cy="4054686"/>
          </a:xfrm>
          <a:prstGeom prst="rect">
            <a:avLst/>
          </a:prstGeom>
        </p:spPr>
      </p:pic>
      <p:sp>
        <p:nvSpPr>
          <p:cNvPr id="6" name="TextBox 5">
            <a:extLst>
              <a:ext uri="{FF2B5EF4-FFF2-40B4-BE49-F238E27FC236}">
                <a16:creationId xmlns:a16="http://schemas.microsoft.com/office/drawing/2014/main" id="{DB710C0B-FF68-49CC-8560-84DC8B8CFA22}"/>
              </a:ext>
            </a:extLst>
          </p:cNvPr>
          <p:cNvSpPr txBox="1"/>
          <p:nvPr/>
        </p:nvSpPr>
        <p:spPr>
          <a:xfrm>
            <a:off x="3068792" y="4642594"/>
            <a:ext cx="3716252" cy="461665"/>
          </a:xfrm>
          <a:prstGeom prst="rect">
            <a:avLst/>
          </a:prstGeom>
          <a:noFill/>
        </p:spPr>
        <p:txBody>
          <a:bodyPr wrap="square">
            <a:spAutoFit/>
          </a:bodyPr>
          <a:lstStyle/>
          <a:p>
            <a:r>
              <a:rPr lang="en-IN" sz="2400" dirty="0">
                <a:solidFill>
                  <a:schemeClr val="tx2"/>
                </a:solidFill>
                <a:latin typeface="Times New Roman" panose="02020603050405020304" pitchFamily="18" charset="0"/>
                <a:cs typeface="Times New Roman" panose="02020603050405020304" pitchFamily="18" charset="0"/>
              </a:rPr>
              <a:t>Web application home page</a:t>
            </a:r>
          </a:p>
        </p:txBody>
      </p:sp>
    </p:spTree>
    <p:extLst>
      <p:ext uri="{BB962C8B-B14F-4D97-AF65-F5344CB8AC3E}">
        <p14:creationId xmlns:p14="http://schemas.microsoft.com/office/powerpoint/2010/main" val="2170331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10C0B-FF68-49CC-8560-84DC8B8CFA22}"/>
              </a:ext>
            </a:extLst>
          </p:cNvPr>
          <p:cNvSpPr txBox="1"/>
          <p:nvPr/>
        </p:nvSpPr>
        <p:spPr>
          <a:xfrm>
            <a:off x="2789152" y="4565982"/>
            <a:ext cx="3716252" cy="461665"/>
          </a:xfrm>
          <a:prstGeom prst="rect">
            <a:avLst/>
          </a:prstGeom>
          <a:noFill/>
        </p:spPr>
        <p:txBody>
          <a:bodyPr wrap="square">
            <a:spAutoFit/>
          </a:bodyPr>
          <a:lstStyle/>
          <a:p>
            <a:r>
              <a:rPr lang="en-IN" sz="2400">
                <a:solidFill>
                  <a:schemeClr val="tx2"/>
                </a:solidFill>
                <a:latin typeface="Times New Roman" panose="02020603050405020304" pitchFamily="18" charset="0"/>
                <a:cs typeface="Times New Roman" panose="02020603050405020304" pitchFamily="18" charset="0"/>
              </a:rPr>
              <a:t>Web application About page</a:t>
            </a:r>
            <a:endParaRPr lang="en-IN" sz="2400" dirty="0">
              <a:solidFill>
                <a:schemeClr val="tx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28866E1-6B84-B4EE-1FFE-10DACF9BFB97}"/>
              </a:ext>
            </a:extLst>
          </p:cNvPr>
          <p:cNvPicPr>
            <a:picLocks noChangeAspect="1"/>
          </p:cNvPicPr>
          <p:nvPr/>
        </p:nvPicPr>
        <p:blipFill>
          <a:blip r:embed="rId2"/>
          <a:stretch>
            <a:fillRect/>
          </a:stretch>
        </p:blipFill>
        <p:spPr>
          <a:xfrm>
            <a:off x="745959" y="512480"/>
            <a:ext cx="7704154" cy="3908276"/>
          </a:xfrm>
          <a:prstGeom prst="rect">
            <a:avLst/>
          </a:prstGeom>
        </p:spPr>
      </p:pic>
    </p:spTree>
    <p:extLst>
      <p:ext uri="{BB962C8B-B14F-4D97-AF65-F5344CB8AC3E}">
        <p14:creationId xmlns:p14="http://schemas.microsoft.com/office/powerpoint/2010/main" val="649428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10C0B-FF68-49CC-8560-84DC8B8CFA22}"/>
              </a:ext>
            </a:extLst>
          </p:cNvPr>
          <p:cNvSpPr txBox="1"/>
          <p:nvPr/>
        </p:nvSpPr>
        <p:spPr>
          <a:xfrm>
            <a:off x="1473867" y="4429000"/>
            <a:ext cx="6280485" cy="461665"/>
          </a:xfrm>
          <a:prstGeom prst="rect">
            <a:avLst/>
          </a:prstGeom>
          <a:noFill/>
        </p:spPr>
        <p:txBody>
          <a:bodyPr wrap="square">
            <a:spAutoFit/>
          </a:bodyPr>
          <a:lstStyle/>
          <a:p>
            <a:r>
              <a:rPr lang="en-US" sz="2400" dirty="0">
                <a:solidFill>
                  <a:schemeClr val="tx2"/>
                </a:solidFill>
                <a:latin typeface="Times New Roman" panose="02020603050405020304" pitchFamily="18" charset="0"/>
                <a:cs typeface="Times New Roman" panose="02020603050405020304" pitchFamily="18" charset="0"/>
              </a:rPr>
              <a:t>Selecting and uploading Glaucoma fundus image</a:t>
            </a:r>
            <a:endParaRPr lang="en-IN" sz="2400" dirty="0">
              <a:solidFill>
                <a:schemeClr val="tx2"/>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6BEF469-55EE-2150-4680-3257EE3583CA}"/>
              </a:ext>
            </a:extLst>
          </p:cNvPr>
          <p:cNvPicPr>
            <a:picLocks noChangeAspect="1"/>
          </p:cNvPicPr>
          <p:nvPr/>
        </p:nvPicPr>
        <p:blipFill>
          <a:blip r:embed="rId2"/>
          <a:stretch>
            <a:fillRect/>
          </a:stretch>
        </p:blipFill>
        <p:spPr>
          <a:xfrm>
            <a:off x="745958" y="507731"/>
            <a:ext cx="7736305" cy="3783434"/>
          </a:xfrm>
          <a:prstGeom prst="rect">
            <a:avLst/>
          </a:prstGeom>
        </p:spPr>
      </p:pic>
    </p:spTree>
    <p:extLst>
      <p:ext uri="{BB962C8B-B14F-4D97-AF65-F5344CB8AC3E}">
        <p14:creationId xmlns:p14="http://schemas.microsoft.com/office/powerpoint/2010/main" val="3625323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10C0B-FF68-49CC-8560-84DC8B8CFA22}"/>
              </a:ext>
            </a:extLst>
          </p:cNvPr>
          <p:cNvSpPr txBox="1"/>
          <p:nvPr/>
        </p:nvSpPr>
        <p:spPr>
          <a:xfrm>
            <a:off x="1638135" y="4449639"/>
            <a:ext cx="5867729" cy="461665"/>
          </a:xfrm>
          <a:prstGeom prst="rect">
            <a:avLst/>
          </a:prstGeom>
          <a:noFill/>
        </p:spPr>
        <p:txBody>
          <a:bodyPr wrap="square">
            <a:spAutoFit/>
          </a:bodyPr>
          <a:lstStyle/>
          <a:p>
            <a:r>
              <a:rPr lang="en-US" sz="2400" dirty="0">
                <a:solidFill>
                  <a:schemeClr val="tx2"/>
                </a:solidFill>
                <a:latin typeface="Times New Roman" panose="02020603050405020304" pitchFamily="18" charset="0"/>
                <a:cs typeface="Times New Roman" panose="02020603050405020304" pitchFamily="18" charset="0"/>
              </a:rPr>
              <a:t>Prediction Result of Glaucoma Fundus image</a:t>
            </a:r>
            <a:endParaRPr lang="en-IN" sz="2400" dirty="0">
              <a:solidFill>
                <a:schemeClr val="tx2"/>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615FA73-D49F-E60B-4090-6CE793E4FB32}"/>
              </a:ext>
            </a:extLst>
          </p:cNvPr>
          <p:cNvPicPr>
            <a:picLocks noChangeAspect="1"/>
          </p:cNvPicPr>
          <p:nvPr/>
        </p:nvPicPr>
        <p:blipFill>
          <a:blip r:embed="rId2"/>
          <a:stretch>
            <a:fillRect/>
          </a:stretch>
        </p:blipFill>
        <p:spPr>
          <a:xfrm>
            <a:off x="637675" y="463028"/>
            <a:ext cx="7664114" cy="3916467"/>
          </a:xfrm>
          <a:prstGeom prst="rect">
            <a:avLst/>
          </a:prstGeom>
        </p:spPr>
      </p:pic>
    </p:spTree>
    <p:extLst>
      <p:ext uri="{BB962C8B-B14F-4D97-AF65-F5344CB8AC3E}">
        <p14:creationId xmlns:p14="http://schemas.microsoft.com/office/powerpoint/2010/main" val="1819967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10C0B-FF68-49CC-8560-84DC8B8CFA22}"/>
              </a:ext>
            </a:extLst>
          </p:cNvPr>
          <p:cNvSpPr txBox="1"/>
          <p:nvPr/>
        </p:nvSpPr>
        <p:spPr>
          <a:xfrm>
            <a:off x="1490828" y="4397033"/>
            <a:ext cx="6186406" cy="461665"/>
          </a:xfrm>
          <a:prstGeom prst="rect">
            <a:avLst/>
          </a:prstGeom>
          <a:noFill/>
        </p:spPr>
        <p:txBody>
          <a:bodyPr wrap="square">
            <a:spAutoFit/>
          </a:bodyPr>
          <a:lstStyle/>
          <a:p>
            <a:r>
              <a:rPr lang="en-US" sz="2400" dirty="0">
                <a:solidFill>
                  <a:schemeClr val="tx2"/>
                </a:solidFill>
                <a:latin typeface="Times New Roman" panose="02020603050405020304" pitchFamily="18" charset="0"/>
                <a:cs typeface="Times New Roman" panose="02020603050405020304" pitchFamily="18" charset="0"/>
              </a:rPr>
              <a:t>Selecting and uploading Cataract fundus image</a:t>
            </a:r>
            <a:endParaRPr lang="en-IN" sz="2400" dirty="0">
              <a:solidFill>
                <a:schemeClr val="tx2"/>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DCC5364-D259-35C4-7A78-1F15E7D36DEB}"/>
              </a:ext>
            </a:extLst>
          </p:cNvPr>
          <p:cNvPicPr>
            <a:picLocks noChangeAspect="1"/>
          </p:cNvPicPr>
          <p:nvPr/>
        </p:nvPicPr>
        <p:blipFill>
          <a:blip r:embed="rId2"/>
          <a:stretch>
            <a:fillRect/>
          </a:stretch>
        </p:blipFill>
        <p:spPr>
          <a:xfrm>
            <a:off x="757989" y="515634"/>
            <a:ext cx="7652085" cy="3676001"/>
          </a:xfrm>
          <a:prstGeom prst="rect">
            <a:avLst/>
          </a:prstGeom>
        </p:spPr>
      </p:pic>
    </p:spTree>
    <p:extLst>
      <p:ext uri="{BB962C8B-B14F-4D97-AF65-F5344CB8AC3E}">
        <p14:creationId xmlns:p14="http://schemas.microsoft.com/office/powerpoint/2010/main" val="678550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10C0B-FF68-49CC-8560-84DC8B8CFA22}"/>
              </a:ext>
            </a:extLst>
          </p:cNvPr>
          <p:cNvSpPr txBox="1"/>
          <p:nvPr/>
        </p:nvSpPr>
        <p:spPr>
          <a:xfrm>
            <a:off x="1893885" y="4517858"/>
            <a:ext cx="5620922" cy="461665"/>
          </a:xfrm>
          <a:prstGeom prst="rect">
            <a:avLst/>
          </a:prstGeom>
          <a:noFill/>
        </p:spPr>
        <p:txBody>
          <a:bodyPr wrap="square">
            <a:spAutoFit/>
          </a:bodyPr>
          <a:lstStyle/>
          <a:p>
            <a:r>
              <a:rPr lang="en-US" sz="2400">
                <a:solidFill>
                  <a:schemeClr val="tx2"/>
                </a:solidFill>
                <a:latin typeface="Times New Roman" panose="02020603050405020304" pitchFamily="18" charset="0"/>
                <a:cs typeface="Times New Roman" panose="02020603050405020304" pitchFamily="18" charset="0"/>
              </a:rPr>
              <a:t>Prediction Result of Cataract Fundus image</a:t>
            </a:r>
            <a:endParaRPr lang="en-IN" sz="2400" dirty="0">
              <a:solidFill>
                <a:schemeClr val="tx2"/>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186727D-4ECC-5ABD-5ABE-15BCD10637F9}"/>
              </a:ext>
            </a:extLst>
          </p:cNvPr>
          <p:cNvPicPr>
            <a:picLocks noChangeAspect="1"/>
          </p:cNvPicPr>
          <p:nvPr/>
        </p:nvPicPr>
        <p:blipFill>
          <a:blip r:embed="rId2"/>
          <a:stretch>
            <a:fillRect/>
          </a:stretch>
        </p:blipFill>
        <p:spPr>
          <a:xfrm>
            <a:off x="866273" y="505326"/>
            <a:ext cx="7676147" cy="3946358"/>
          </a:xfrm>
          <a:prstGeom prst="rect">
            <a:avLst/>
          </a:prstGeom>
        </p:spPr>
      </p:pic>
    </p:spTree>
    <p:extLst>
      <p:ext uri="{BB962C8B-B14F-4D97-AF65-F5344CB8AC3E}">
        <p14:creationId xmlns:p14="http://schemas.microsoft.com/office/powerpoint/2010/main" val="4023777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10C0B-FF68-49CC-8560-84DC8B8CFA22}"/>
              </a:ext>
            </a:extLst>
          </p:cNvPr>
          <p:cNvSpPr txBox="1"/>
          <p:nvPr/>
        </p:nvSpPr>
        <p:spPr>
          <a:xfrm>
            <a:off x="847954" y="4395309"/>
            <a:ext cx="7472154" cy="461665"/>
          </a:xfrm>
          <a:prstGeom prst="rect">
            <a:avLst/>
          </a:prstGeom>
          <a:noFill/>
        </p:spPr>
        <p:txBody>
          <a:bodyPr wrap="square">
            <a:spAutoFit/>
          </a:bodyPr>
          <a:lstStyle/>
          <a:p>
            <a:r>
              <a:rPr lang="en-US" sz="2400">
                <a:solidFill>
                  <a:schemeClr val="tx2"/>
                </a:solidFill>
                <a:latin typeface="Times New Roman" panose="02020603050405020304" pitchFamily="18" charset="0"/>
                <a:cs typeface="Times New Roman" panose="02020603050405020304" pitchFamily="18" charset="0"/>
              </a:rPr>
              <a:t>Selecting and uploading Diabetic retinopathy fundus image</a:t>
            </a:r>
            <a:endParaRPr lang="en-IN" sz="2400" dirty="0">
              <a:solidFill>
                <a:schemeClr val="tx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9D8FB6-B330-E9E7-35F9-829212D53343}"/>
              </a:ext>
            </a:extLst>
          </p:cNvPr>
          <p:cNvPicPr>
            <a:picLocks noChangeAspect="1"/>
          </p:cNvPicPr>
          <p:nvPr/>
        </p:nvPicPr>
        <p:blipFill>
          <a:blip r:embed="rId2"/>
          <a:stretch>
            <a:fillRect/>
          </a:stretch>
        </p:blipFill>
        <p:spPr>
          <a:xfrm>
            <a:off x="757989" y="505326"/>
            <a:ext cx="7652085" cy="3674277"/>
          </a:xfrm>
          <a:prstGeom prst="rect">
            <a:avLst/>
          </a:prstGeom>
        </p:spPr>
      </p:pic>
    </p:spTree>
    <p:extLst>
      <p:ext uri="{BB962C8B-B14F-4D97-AF65-F5344CB8AC3E}">
        <p14:creationId xmlns:p14="http://schemas.microsoft.com/office/powerpoint/2010/main" val="1437942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10C0B-FF68-49CC-8560-84DC8B8CFA22}"/>
              </a:ext>
            </a:extLst>
          </p:cNvPr>
          <p:cNvSpPr txBox="1"/>
          <p:nvPr/>
        </p:nvSpPr>
        <p:spPr>
          <a:xfrm>
            <a:off x="937919" y="4414571"/>
            <a:ext cx="7159877" cy="461665"/>
          </a:xfrm>
          <a:prstGeom prst="rect">
            <a:avLst/>
          </a:prstGeom>
          <a:noFill/>
        </p:spPr>
        <p:txBody>
          <a:bodyPr wrap="square">
            <a:spAutoFit/>
          </a:bodyPr>
          <a:lstStyle/>
          <a:p>
            <a:r>
              <a:rPr lang="en-US" sz="2400">
                <a:solidFill>
                  <a:schemeClr val="tx2"/>
                </a:solidFill>
                <a:latin typeface="Times New Roman" panose="02020603050405020304" pitchFamily="18" charset="0"/>
                <a:cs typeface="Times New Roman" panose="02020603050405020304" pitchFamily="18" charset="0"/>
              </a:rPr>
              <a:t>Prediction Result of Diabetic Retinopathy Fundus image</a:t>
            </a:r>
            <a:endParaRPr lang="en-IN" sz="2400" dirty="0">
              <a:solidFill>
                <a:schemeClr val="tx2"/>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A95178C-B35F-62B6-CE54-88337FFB8937}"/>
              </a:ext>
            </a:extLst>
          </p:cNvPr>
          <p:cNvPicPr>
            <a:picLocks noChangeAspect="1"/>
          </p:cNvPicPr>
          <p:nvPr/>
        </p:nvPicPr>
        <p:blipFill>
          <a:blip r:embed="rId2"/>
          <a:stretch>
            <a:fillRect/>
          </a:stretch>
        </p:blipFill>
        <p:spPr>
          <a:xfrm>
            <a:off x="770021" y="524284"/>
            <a:ext cx="7495674" cy="3872749"/>
          </a:xfrm>
          <a:prstGeom prst="rect">
            <a:avLst/>
          </a:prstGeom>
        </p:spPr>
      </p:pic>
    </p:spTree>
    <p:extLst>
      <p:ext uri="{BB962C8B-B14F-4D97-AF65-F5344CB8AC3E}">
        <p14:creationId xmlns:p14="http://schemas.microsoft.com/office/powerpoint/2010/main" val="4286497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10C0B-FF68-49CC-8560-84DC8B8CFA22}"/>
              </a:ext>
            </a:extLst>
          </p:cNvPr>
          <p:cNvSpPr txBox="1"/>
          <p:nvPr/>
        </p:nvSpPr>
        <p:spPr>
          <a:xfrm>
            <a:off x="1599656" y="4414869"/>
            <a:ext cx="5944687" cy="461665"/>
          </a:xfrm>
          <a:prstGeom prst="rect">
            <a:avLst/>
          </a:prstGeom>
          <a:noFill/>
        </p:spPr>
        <p:txBody>
          <a:bodyPr wrap="square">
            <a:spAutoFit/>
          </a:bodyPr>
          <a:lstStyle/>
          <a:p>
            <a:r>
              <a:rPr lang="en-US" sz="2400">
                <a:solidFill>
                  <a:schemeClr val="tx2"/>
                </a:solidFill>
                <a:latin typeface="Times New Roman" panose="02020603050405020304" pitchFamily="18" charset="0"/>
                <a:cs typeface="Times New Roman" panose="02020603050405020304" pitchFamily="18" charset="0"/>
              </a:rPr>
              <a:t>Prediction Result of Normal eye Fundus image</a:t>
            </a:r>
            <a:endParaRPr lang="en-IN" sz="2400" dirty="0">
              <a:solidFill>
                <a:schemeClr val="tx2"/>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C6C8518-C986-C866-C692-0CD8849DB5F3}"/>
              </a:ext>
            </a:extLst>
          </p:cNvPr>
          <p:cNvPicPr>
            <a:picLocks noChangeAspect="1"/>
          </p:cNvPicPr>
          <p:nvPr/>
        </p:nvPicPr>
        <p:blipFill>
          <a:blip r:embed="rId2"/>
          <a:stretch>
            <a:fillRect/>
          </a:stretch>
        </p:blipFill>
        <p:spPr>
          <a:xfrm>
            <a:off x="709864" y="497798"/>
            <a:ext cx="7567862" cy="3899235"/>
          </a:xfrm>
          <a:prstGeom prst="rect">
            <a:avLst/>
          </a:prstGeom>
        </p:spPr>
      </p:pic>
    </p:spTree>
    <p:extLst>
      <p:ext uri="{BB962C8B-B14F-4D97-AF65-F5344CB8AC3E}">
        <p14:creationId xmlns:p14="http://schemas.microsoft.com/office/powerpoint/2010/main" val="268463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aphicFrame>
        <p:nvGraphicFramePr>
          <p:cNvPr id="620" name="Google Shape;620;p61"/>
          <p:cNvGraphicFramePr/>
          <p:nvPr>
            <p:extLst>
              <p:ext uri="{D42A27DB-BD31-4B8C-83A1-F6EECF244321}">
                <p14:modId xmlns:p14="http://schemas.microsoft.com/office/powerpoint/2010/main" val="696106545"/>
              </p:ext>
            </p:extLst>
          </p:nvPr>
        </p:nvGraphicFramePr>
        <p:xfrm>
          <a:off x="0" y="0"/>
          <a:ext cx="9144000" cy="5151030"/>
        </p:xfrm>
        <a:graphic>
          <a:graphicData uri="http://schemas.openxmlformats.org/drawingml/2006/table">
            <a:tbl>
              <a:tblPr>
                <a:noFill/>
                <a:tableStyleId>{60D1D6F2-8903-4FB2-99B3-F42F1384F5F2}</a:tableStyleId>
              </a:tblPr>
              <a:tblGrid>
                <a:gridCol w="568597">
                  <a:extLst>
                    <a:ext uri="{9D8B030D-6E8A-4147-A177-3AD203B41FA5}">
                      <a16:colId xmlns:a16="http://schemas.microsoft.com/office/drawing/2014/main" val="20000"/>
                    </a:ext>
                  </a:extLst>
                </a:gridCol>
                <a:gridCol w="2482990">
                  <a:extLst>
                    <a:ext uri="{9D8B030D-6E8A-4147-A177-3AD203B41FA5}">
                      <a16:colId xmlns:a16="http://schemas.microsoft.com/office/drawing/2014/main" val="20001"/>
                    </a:ext>
                  </a:extLst>
                </a:gridCol>
                <a:gridCol w="2109960">
                  <a:extLst>
                    <a:ext uri="{9D8B030D-6E8A-4147-A177-3AD203B41FA5}">
                      <a16:colId xmlns:a16="http://schemas.microsoft.com/office/drawing/2014/main" val="20002"/>
                    </a:ext>
                  </a:extLst>
                </a:gridCol>
                <a:gridCol w="1947611">
                  <a:extLst>
                    <a:ext uri="{9D8B030D-6E8A-4147-A177-3AD203B41FA5}">
                      <a16:colId xmlns:a16="http://schemas.microsoft.com/office/drawing/2014/main" val="2733655154"/>
                    </a:ext>
                  </a:extLst>
                </a:gridCol>
                <a:gridCol w="2034842">
                  <a:extLst>
                    <a:ext uri="{9D8B030D-6E8A-4147-A177-3AD203B41FA5}">
                      <a16:colId xmlns:a16="http://schemas.microsoft.com/office/drawing/2014/main" val="146222313"/>
                    </a:ext>
                  </a:extLst>
                </a:gridCol>
              </a:tblGrid>
              <a:tr h="520417">
                <a:tc>
                  <a:txBody>
                    <a:bodyPr/>
                    <a:lstStyle/>
                    <a:p>
                      <a:pPr marL="0" lvl="0" indent="0" algn="ctr" rtl="0">
                        <a:spcBef>
                          <a:spcPts val="0"/>
                        </a:spcBef>
                        <a:spcAft>
                          <a:spcPts val="0"/>
                        </a:spcAft>
                        <a:buNone/>
                      </a:pPr>
                      <a:r>
                        <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S. No</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Name of the paper</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Objectives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P</a:t>
                      </a:r>
                      <a:r>
                        <a:rPr lang="en-IN" sz="1800" dirty="0" err="1">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ros</a:t>
                      </a:r>
                      <a:endPar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Cons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8676">
                <a:tc>
                  <a:txBody>
                    <a:bodyPr/>
                    <a:lstStyle/>
                    <a:p>
                      <a:pPr marL="0" lvl="0" indent="0" algn="just" rtl="0">
                        <a:spcBef>
                          <a:spcPts val="0"/>
                        </a:spcBef>
                        <a:spcAft>
                          <a:spcPts val="0"/>
                        </a:spcAft>
                        <a:buNone/>
                      </a:pPr>
                      <a:r>
                        <a:rPr lang="en-IN"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rPr>
                        <a:t>3.</a:t>
                      </a:r>
                      <a:endParaRPr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US" sz="1400" b="0" i="0" u="none" strike="noStrike" baseline="0" dirty="0">
                          <a:solidFill>
                            <a:schemeClr val="tx2"/>
                          </a:solidFill>
                          <a:latin typeface="Times New Roman" panose="02020603050405020304" pitchFamily="18" charset="0"/>
                          <a:cs typeface="Times New Roman" panose="02020603050405020304" pitchFamily="18" charset="0"/>
                        </a:rPr>
                        <a:t>Y. </a:t>
                      </a:r>
                      <a:r>
                        <a:rPr lang="en-US" sz="1400" b="0" i="0" u="none" strike="noStrike" baseline="0" dirty="0" err="1">
                          <a:solidFill>
                            <a:schemeClr val="tx2"/>
                          </a:solidFill>
                          <a:latin typeface="Times New Roman" panose="02020603050405020304" pitchFamily="18" charset="0"/>
                          <a:cs typeface="Times New Roman" panose="02020603050405020304" pitchFamily="18" charset="0"/>
                        </a:rPr>
                        <a:t>Elloumi</a:t>
                      </a:r>
                      <a:r>
                        <a:rPr lang="en-US" sz="1400" b="0" i="0" u="none" strike="noStrike" baseline="0" dirty="0">
                          <a:solidFill>
                            <a:schemeClr val="tx2"/>
                          </a:solidFill>
                          <a:latin typeface="Times New Roman" panose="02020603050405020304" pitchFamily="18" charset="0"/>
                          <a:cs typeface="Times New Roman" panose="02020603050405020304" pitchFamily="18" charset="0"/>
                        </a:rPr>
                        <a:t>, M. </a:t>
                      </a:r>
                      <a:r>
                        <a:rPr lang="en-US" sz="1400" b="0" i="0" u="none" strike="noStrike" baseline="0" dirty="0" err="1">
                          <a:solidFill>
                            <a:schemeClr val="tx2"/>
                          </a:solidFill>
                          <a:latin typeface="Times New Roman" panose="02020603050405020304" pitchFamily="18" charset="0"/>
                          <a:cs typeface="Times New Roman" panose="02020603050405020304" pitchFamily="18" charset="0"/>
                        </a:rPr>
                        <a:t>Akil</a:t>
                      </a:r>
                      <a:r>
                        <a:rPr lang="en-US" sz="1400" b="0" i="0" u="none" strike="noStrike" baseline="0" dirty="0">
                          <a:solidFill>
                            <a:schemeClr val="tx2"/>
                          </a:solidFill>
                          <a:latin typeface="Times New Roman" panose="02020603050405020304" pitchFamily="18" charset="0"/>
                          <a:cs typeface="Times New Roman" panose="02020603050405020304" pitchFamily="18" charset="0"/>
                        </a:rPr>
                        <a:t>, and H. </a:t>
                      </a:r>
                      <a:r>
                        <a:rPr lang="en-US" sz="1400" b="0" i="0" u="none" strike="noStrike" baseline="0" dirty="0" err="1">
                          <a:solidFill>
                            <a:schemeClr val="tx2"/>
                          </a:solidFill>
                          <a:latin typeface="Times New Roman" panose="02020603050405020304" pitchFamily="18" charset="0"/>
                          <a:cs typeface="Times New Roman" panose="02020603050405020304" pitchFamily="18" charset="0"/>
                        </a:rPr>
                        <a:t>Boudegga</a:t>
                      </a:r>
                      <a:r>
                        <a:rPr lang="en-US" sz="1400" b="0" i="0" u="none" strike="noStrike" baseline="0" dirty="0">
                          <a:solidFill>
                            <a:schemeClr val="tx2"/>
                          </a:solidFill>
                          <a:latin typeface="Times New Roman" panose="02020603050405020304" pitchFamily="18" charset="0"/>
                          <a:cs typeface="Times New Roman" panose="02020603050405020304" pitchFamily="18" charset="0"/>
                        </a:rPr>
                        <a:t>. (2019). “Ocular diseases diagnosis in fundus images using a deep learning: approaches, tools and performance evaluation,” in Proc. Real-Time Image Processing and Deep learning. 109960T, Maryland, USA.</a:t>
                      </a: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The proposed model shows promising results, and the authors provide detailed information on the architecture and implementation of the model, which can be useful for other researchers who are working in this field.</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Presents a novel deep learning approach for the diagnosis of ocular diseases in fundus images, which can have significant clinical applications.</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Focuses only on the use of deep learning techniques for the diagnosis of ocular diseases in fundus images and does not consider other imaging modalities or diagnostic tools.</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1298234">
                <a:tc>
                  <a:txBody>
                    <a:bodyPr/>
                    <a:lstStyle/>
                    <a:p>
                      <a:pPr marL="0" lvl="0" indent="0" algn="just" rtl="0">
                        <a:spcBef>
                          <a:spcPts val="0"/>
                        </a:spcBef>
                        <a:spcAft>
                          <a:spcPts val="0"/>
                        </a:spcAft>
                        <a:buNone/>
                      </a:pPr>
                      <a:r>
                        <a:rPr lang="en-IN" sz="1400" dirty="0">
                          <a:solidFill>
                            <a:schemeClr val="accent6"/>
                          </a:solidFill>
                          <a:latin typeface="Times New Roman" panose="02020603050405020304" pitchFamily="18" charset="0"/>
                          <a:ea typeface="Josefin Sans"/>
                          <a:cs typeface="Times New Roman" panose="02020603050405020304" pitchFamily="18" charset="0"/>
                          <a:sym typeface="Josefin Sans"/>
                        </a:rPr>
                        <a:t>4.</a:t>
                      </a:r>
                      <a:endParaRPr sz="1400" dirty="0">
                        <a:solidFill>
                          <a:schemeClr val="accent6"/>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US" sz="1400" b="0" i="0" u="none" strike="noStrike" baseline="0" dirty="0" err="1">
                          <a:solidFill>
                            <a:schemeClr val="bg1">
                              <a:lumMod val="40000"/>
                              <a:lumOff val="60000"/>
                            </a:schemeClr>
                          </a:solidFill>
                          <a:latin typeface="Times New Roman" panose="02020603050405020304" pitchFamily="18" charset="0"/>
                          <a:cs typeface="Times New Roman" panose="02020603050405020304" pitchFamily="18" charset="0"/>
                        </a:rPr>
                        <a:t>Borgen</a:t>
                      </a:r>
                      <a:r>
                        <a:rPr lang="en-US"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 P. Bours, and S. D. </a:t>
                      </a:r>
                      <a:r>
                        <a:rPr lang="en-US" sz="1400" b="0" i="0" u="none" strike="noStrike" baseline="0" dirty="0" err="1">
                          <a:solidFill>
                            <a:schemeClr val="bg1">
                              <a:lumMod val="40000"/>
                              <a:lumOff val="60000"/>
                            </a:schemeClr>
                          </a:solidFill>
                          <a:latin typeface="Times New Roman" panose="02020603050405020304" pitchFamily="18" charset="0"/>
                          <a:cs typeface="Times New Roman" panose="02020603050405020304" pitchFamily="18" charset="0"/>
                        </a:rPr>
                        <a:t>Wolthusen</a:t>
                      </a:r>
                      <a:r>
                        <a:rPr lang="en-US"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 (2009) “Simulating the Influences of Aging and Ocular Disease on Biometric Recognition Performance,” International Conference on Biometrics 2009, LNCS 5558, vol. 8(8),pp. 857–867.</a:t>
                      </a:r>
                      <a:endParaRPr lang="en-IN"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dirty="0">
                          <a:solidFill>
                            <a:schemeClr val="tx2"/>
                          </a:solidFill>
                          <a:effectLst/>
                          <a:latin typeface="Times New Roman" panose="02020603050405020304" pitchFamily="18" charset="0"/>
                          <a:ea typeface="Arial"/>
                          <a:cs typeface="Times New Roman" panose="02020603050405020304" pitchFamily="18" charset="0"/>
                          <a:sym typeface="Arial"/>
                        </a:rPr>
                        <a:t>Provides some interesting insights into the potential impact of aging and ocular disease on biometric recognition performance, its limitations mean that further research is needed to fully understand these effects.</a:t>
                      </a:r>
                      <a:endParaRPr sz="14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Provides a detailed description of a simulation study that investigates the effects of aging and ocular disease on biometric recognition performance.</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tx2"/>
                          </a:solidFill>
                          <a:latin typeface="Times New Roman" panose="02020603050405020304" pitchFamily="18" charset="0"/>
                          <a:ea typeface="Cardo"/>
                          <a:cs typeface="Times New Roman" panose="02020603050405020304" pitchFamily="18" charset="0"/>
                          <a:sym typeface="Cardo"/>
                        </a:rPr>
                        <a:t>The simulation study is limited to facial recognition systems and may not be generalizable to other biometric modalities or systems.</a:t>
                      </a:r>
                      <a:endParaRPr sz="14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5508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6" name="Group 5">
            <a:extLst>
              <a:ext uri="{FF2B5EF4-FFF2-40B4-BE49-F238E27FC236}">
                <a16:creationId xmlns:a16="http://schemas.microsoft.com/office/drawing/2014/main" id="{331BCE7E-10E1-08C3-8B64-665428E4C57D}"/>
              </a:ext>
            </a:extLst>
          </p:cNvPr>
          <p:cNvGrpSpPr/>
          <p:nvPr/>
        </p:nvGrpSpPr>
        <p:grpSpPr>
          <a:xfrm>
            <a:off x="275972" y="-12032"/>
            <a:ext cx="8525936" cy="5441538"/>
            <a:chOff x="275972" y="-12032"/>
            <a:chExt cx="8525936" cy="5441538"/>
          </a:xfrm>
        </p:grpSpPr>
        <p:sp>
          <p:nvSpPr>
            <p:cNvPr id="2" name="Google Shape;472;p56">
              <a:extLst>
                <a:ext uri="{FF2B5EF4-FFF2-40B4-BE49-F238E27FC236}">
                  <a16:creationId xmlns:a16="http://schemas.microsoft.com/office/drawing/2014/main" id="{7F77DC22-7349-19C9-CB9A-DECCCF4BD20A}"/>
                </a:ext>
              </a:extLst>
            </p:cNvPr>
            <p:cNvSpPr txBox="1">
              <a:spLocks/>
            </p:cNvSpPr>
            <p:nvPr/>
          </p:nvSpPr>
          <p:spPr>
            <a:xfrm>
              <a:off x="2384000" y="-12032"/>
              <a:ext cx="4309880" cy="5304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sz="2800" dirty="0">
                  <a:latin typeface="Times New Roman" panose="02020603050405020304" pitchFamily="18" charset="0"/>
                  <a:cs typeface="Times New Roman" panose="02020603050405020304" pitchFamily="18" charset="0"/>
                </a:rPr>
                <a:t>SAMPLE CODING</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04225EF-41A5-8CF1-1A7B-7634AACE0F6F}"/>
                </a:ext>
              </a:extLst>
            </p:cNvPr>
            <p:cNvSpPr txBox="1"/>
            <p:nvPr/>
          </p:nvSpPr>
          <p:spPr>
            <a:xfrm>
              <a:off x="275972" y="351193"/>
              <a:ext cx="8525936" cy="5078313"/>
            </a:xfrm>
            <a:prstGeom prst="rect">
              <a:avLst/>
            </a:prstGeom>
            <a:noFill/>
          </p:spPr>
          <p:txBody>
            <a:bodyPr wrap="square">
              <a:spAutoFit/>
            </a:bodyPr>
            <a:lstStyle/>
            <a:p>
              <a:pPr algn="just">
                <a:buClr>
                  <a:schemeClr val="tx2"/>
                </a:buClr>
              </a:pPr>
              <a:r>
                <a:rPr lang="en-US" sz="1800" dirty="0">
                  <a:solidFill>
                    <a:schemeClr val="bg1">
                      <a:lumMod val="40000"/>
                      <a:lumOff val="60000"/>
                    </a:schemeClr>
                  </a:solidFill>
                  <a:latin typeface="Times New Roman" panose="02020603050405020304" pitchFamily="18" charset="0"/>
                  <a:cs typeface="Times New Roman" panose="02020603050405020304" pitchFamily="18" charset="0"/>
                </a:rPr>
                <a:t>Index.html</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&lt;!DOCTYPE html&gt;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&lt;html lang="</a:t>
              </a:r>
              <a:r>
                <a:rPr lang="en-US" sz="1800" dirty="0" err="1">
                  <a:solidFill>
                    <a:schemeClr val="tx2"/>
                  </a:solidFill>
                  <a:latin typeface="Times New Roman" panose="02020603050405020304" pitchFamily="18" charset="0"/>
                  <a:cs typeface="Times New Roman" panose="02020603050405020304" pitchFamily="18" charset="0"/>
                </a:rPr>
                <a:t>en</a:t>
              </a:r>
              <a:r>
                <a:rPr lang="en-US" sz="1800" dirty="0">
                  <a:solidFill>
                    <a:schemeClr val="tx2"/>
                  </a:solidFill>
                  <a:latin typeface="Times New Roman" panose="02020603050405020304" pitchFamily="18" charset="0"/>
                  <a:cs typeface="Times New Roman" panose="02020603050405020304" pitchFamily="18" charset="0"/>
                </a:rPr>
                <a: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&lt;head&gt;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&lt;meta charset="utf-8"&gt;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&lt;meta content="width=device-width, initial-scale=1.0" name="viewport"&gt;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&lt;title&gt;ocular Disease Prediction&lt;/title&gt;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&lt;meta content="" name="description"&gt;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&lt;meta content="" name="keywords"&gt;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Google Fonts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&lt;link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="https://fonts.googleapis.com/</a:t>
              </a:r>
              <a:r>
                <a:rPr lang="en-US" sz="1800" dirty="0" err="1">
                  <a:solidFill>
                    <a:schemeClr val="tx2"/>
                  </a:solidFill>
                  <a:latin typeface="Times New Roman" panose="02020603050405020304" pitchFamily="18" charset="0"/>
                  <a:cs typeface="Times New Roman" panose="02020603050405020304" pitchFamily="18" charset="0"/>
                </a:rPr>
                <a:t>css?family</a:t>
              </a:r>
              <a:r>
                <a:rPr lang="en-US" sz="1800" dirty="0">
                  <a:solidFill>
                    <a:schemeClr val="tx2"/>
                  </a:solidFill>
                  <a:latin typeface="Times New Roman" panose="02020603050405020304" pitchFamily="18" charset="0"/>
                  <a:cs typeface="Times New Roman" panose="02020603050405020304" pitchFamily="18" charset="0"/>
                </a:rPr>
                <a:t>=Open+Sans:300,300i,400,400i,600,600i,700,700i|Lato:400,300,700,900" </a:t>
              </a:r>
              <a:r>
                <a:rPr lang="en-US" sz="1800" dirty="0" err="1">
                  <a:solidFill>
                    <a:schemeClr val="tx2"/>
                  </a:solidFill>
                  <a:latin typeface="Times New Roman" panose="02020603050405020304" pitchFamily="18" charset="0"/>
                  <a:cs typeface="Times New Roman" panose="02020603050405020304" pitchFamily="18" charset="0"/>
                </a:rPr>
                <a:t>rel</a:t>
              </a:r>
              <a:r>
                <a:rPr lang="en-US" sz="1800" dirty="0">
                  <a:solidFill>
                    <a:schemeClr val="tx2"/>
                  </a:solidFill>
                  <a:latin typeface="Times New Roman" panose="02020603050405020304" pitchFamily="18" charset="0"/>
                  <a:cs typeface="Times New Roman" panose="02020603050405020304" pitchFamily="18" charset="0"/>
                </a:rPr>
                <a:t>="stylesheet"&gt;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Vendor CSS Files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&lt;link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="static/assets/vendor/bootstrap/</a:t>
              </a:r>
              <a:r>
                <a:rPr lang="en-US" sz="1800" dirty="0" err="1">
                  <a:solidFill>
                    <a:schemeClr val="tx2"/>
                  </a:solidFill>
                  <a:latin typeface="Times New Roman" panose="02020603050405020304" pitchFamily="18" charset="0"/>
                  <a:cs typeface="Times New Roman" panose="02020603050405020304" pitchFamily="18" charset="0"/>
                </a:rPr>
                <a:t>css</a:t>
              </a:r>
              <a:r>
                <a:rPr lang="en-US" sz="1800" dirty="0">
                  <a:solidFill>
                    <a:schemeClr val="tx2"/>
                  </a:solidFill>
                  <a:latin typeface="Times New Roman" panose="02020603050405020304" pitchFamily="18" charset="0"/>
                  <a:cs typeface="Times New Roman" panose="02020603050405020304" pitchFamily="18" charset="0"/>
                </a:rPr>
                <a:t>/bootstrap.min.css" </a:t>
              </a:r>
              <a:r>
                <a:rPr lang="en-US" sz="1800" dirty="0" err="1">
                  <a:solidFill>
                    <a:schemeClr val="tx2"/>
                  </a:solidFill>
                  <a:latin typeface="Times New Roman" panose="02020603050405020304" pitchFamily="18" charset="0"/>
                  <a:cs typeface="Times New Roman" panose="02020603050405020304" pitchFamily="18" charset="0"/>
                </a:rPr>
                <a:t>rel</a:t>
              </a:r>
              <a:r>
                <a:rPr lang="en-US" sz="1800" dirty="0">
                  <a:solidFill>
                    <a:schemeClr val="tx2"/>
                  </a:solidFill>
                  <a:latin typeface="Times New Roman" panose="02020603050405020304" pitchFamily="18" charset="0"/>
                  <a:cs typeface="Times New Roman" panose="02020603050405020304" pitchFamily="18" charset="0"/>
                </a:rPr>
                <a:t>="stylesheet"&gt;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&lt;link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="static/assets/vendor/bootstrap-icons/bootstrap-icons.css" </a:t>
              </a:r>
              <a:r>
                <a:rPr lang="en-US" sz="1800" dirty="0" err="1">
                  <a:solidFill>
                    <a:schemeClr val="tx2"/>
                  </a:solidFill>
                  <a:latin typeface="Times New Roman" panose="02020603050405020304" pitchFamily="18" charset="0"/>
                  <a:cs typeface="Times New Roman" panose="02020603050405020304" pitchFamily="18" charset="0"/>
                </a:rPr>
                <a:t>rel</a:t>
              </a:r>
              <a:r>
                <a:rPr lang="en-US" sz="1800" dirty="0">
                  <a:solidFill>
                    <a:schemeClr val="tx2"/>
                  </a:solidFill>
                  <a:latin typeface="Times New Roman" panose="02020603050405020304" pitchFamily="18" charset="0"/>
                  <a:cs typeface="Times New Roman" panose="02020603050405020304" pitchFamily="18" charset="0"/>
                </a:rPr>
                <a:t>="stylesheet"&gt;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&lt;link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="static/assets/vendor/</a:t>
              </a:r>
              <a:r>
                <a:rPr lang="en-US" sz="1800" dirty="0" err="1">
                  <a:solidFill>
                    <a:schemeClr val="tx2"/>
                  </a:solidFill>
                  <a:latin typeface="Times New Roman" panose="02020603050405020304" pitchFamily="18" charset="0"/>
                  <a:cs typeface="Times New Roman" panose="02020603050405020304" pitchFamily="18" charset="0"/>
                </a:rPr>
                <a:t>glightbox</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err="1">
                  <a:solidFill>
                    <a:schemeClr val="tx2"/>
                  </a:solidFill>
                  <a:latin typeface="Times New Roman" panose="02020603050405020304" pitchFamily="18" charset="0"/>
                  <a:cs typeface="Times New Roman" panose="02020603050405020304" pitchFamily="18" charset="0"/>
                </a:rPr>
                <a:t>css</a:t>
              </a:r>
              <a:r>
                <a:rPr lang="en-US" sz="1800" dirty="0">
                  <a:solidFill>
                    <a:schemeClr val="tx2"/>
                  </a:solidFill>
                  <a:latin typeface="Times New Roman" panose="02020603050405020304" pitchFamily="18" charset="0"/>
                  <a:cs typeface="Times New Roman" panose="02020603050405020304" pitchFamily="18" charset="0"/>
                </a:rPr>
                <a:t>/glightbox.min.css" </a:t>
              </a:r>
              <a:r>
                <a:rPr lang="en-US" sz="1800" dirty="0" err="1">
                  <a:solidFill>
                    <a:schemeClr val="tx2"/>
                  </a:solidFill>
                  <a:latin typeface="Times New Roman" panose="02020603050405020304" pitchFamily="18" charset="0"/>
                  <a:cs typeface="Times New Roman" panose="02020603050405020304" pitchFamily="18" charset="0"/>
                </a:rPr>
                <a:t>rel</a:t>
              </a:r>
              <a:r>
                <a:rPr lang="en-US" sz="1800" dirty="0">
                  <a:solidFill>
                    <a:schemeClr val="tx2"/>
                  </a:solidFill>
                  <a:latin typeface="Times New Roman" panose="02020603050405020304" pitchFamily="18" charset="0"/>
                  <a:cs typeface="Times New Roman" panose="02020603050405020304" pitchFamily="18" charset="0"/>
                </a:rPr>
                <a:t>="stylesheet"&gt;</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76645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355312"/>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&lt;link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="static/assets/vendor/swiper/swiper-bundle.min.css" </a:t>
            </a:r>
            <a:r>
              <a:rPr lang="en-US" sz="1800" dirty="0" err="1">
                <a:solidFill>
                  <a:schemeClr val="tx2"/>
                </a:solidFill>
                <a:latin typeface="Times New Roman" panose="02020603050405020304" pitchFamily="18" charset="0"/>
                <a:cs typeface="Times New Roman" panose="02020603050405020304" pitchFamily="18" charset="0"/>
              </a:rPr>
              <a:t>rel</a:t>
            </a:r>
            <a:r>
              <a:rPr lang="en-US" sz="1800" dirty="0">
                <a:solidFill>
                  <a:schemeClr val="tx2"/>
                </a:solidFill>
                <a:latin typeface="Times New Roman" panose="02020603050405020304" pitchFamily="18" charset="0"/>
                <a:cs typeface="Times New Roman" panose="02020603050405020304" pitchFamily="18" charset="0"/>
              </a:rPr>
              <a:t>="stylesheet"&gt;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Template Main CSS File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&lt;link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="static/assets/</a:t>
            </a:r>
            <a:r>
              <a:rPr lang="en-US" sz="1800" dirty="0" err="1">
                <a:solidFill>
                  <a:schemeClr val="tx2"/>
                </a:solidFill>
                <a:latin typeface="Times New Roman" panose="02020603050405020304" pitchFamily="18" charset="0"/>
                <a:cs typeface="Times New Roman" panose="02020603050405020304" pitchFamily="18" charset="0"/>
              </a:rPr>
              <a:t>css</a:t>
            </a:r>
            <a:r>
              <a:rPr lang="en-US" sz="1800" dirty="0">
                <a:solidFill>
                  <a:schemeClr val="tx2"/>
                </a:solidFill>
                <a:latin typeface="Times New Roman" panose="02020603050405020304" pitchFamily="18" charset="0"/>
                <a:cs typeface="Times New Roman" panose="02020603050405020304" pitchFamily="18" charset="0"/>
              </a:rPr>
              <a:t>/style.css" </a:t>
            </a:r>
            <a:r>
              <a:rPr lang="en-US" sz="1800" dirty="0" err="1">
                <a:solidFill>
                  <a:schemeClr val="tx2"/>
                </a:solidFill>
                <a:latin typeface="Times New Roman" panose="02020603050405020304" pitchFamily="18" charset="0"/>
                <a:cs typeface="Times New Roman" panose="02020603050405020304" pitchFamily="18" charset="0"/>
              </a:rPr>
              <a:t>rel</a:t>
            </a:r>
            <a:r>
              <a:rPr lang="en-US" sz="1800" dirty="0">
                <a:solidFill>
                  <a:schemeClr val="tx2"/>
                </a:solidFill>
                <a:latin typeface="Times New Roman" panose="02020603050405020304" pitchFamily="18" charset="0"/>
                <a:cs typeface="Times New Roman" panose="02020603050405020304" pitchFamily="18" charset="0"/>
              </a:rPr>
              <a:t>="stylesheet"&gt;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&lt;/head&gt;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&lt;body&gt;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 Header =======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&lt;header id="header" class="fixed-top d-flex align-items-center"&gt;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class="container d-flex align-items-center"&gt;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class="logo me-auto"&gt;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&lt;h1&gt;&lt;a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="index.html"&gt;OCDP&lt;/a&gt;&lt;/h1&gt;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&lt;nav id="navbar" class="navbar"&gt;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ul</a:t>
            </a:r>
            <a:r>
              <a:rPr lang="en-US" sz="1800" dirty="0">
                <a:solidFill>
                  <a:schemeClr val="tx2"/>
                </a:solidFill>
                <a:latin typeface="Times New Roman" panose="02020603050405020304" pitchFamily="18" charset="0"/>
                <a:cs typeface="Times New Roman" panose="02020603050405020304" pitchFamily="18" charset="0"/>
              </a:rPr>
              <a: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&lt;li&gt;&lt;a class="nav-link </a:t>
            </a:r>
            <a:r>
              <a:rPr lang="en-US" sz="1800" dirty="0" err="1">
                <a:solidFill>
                  <a:schemeClr val="tx2"/>
                </a:solidFill>
                <a:latin typeface="Times New Roman" panose="02020603050405020304" pitchFamily="18" charset="0"/>
                <a:cs typeface="Times New Roman" panose="02020603050405020304" pitchFamily="18" charset="0"/>
              </a:rPr>
              <a:t>scrollto</a:t>
            </a:r>
            <a:r>
              <a:rPr lang="en-US" sz="1800" dirty="0">
                <a:solidFill>
                  <a:schemeClr val="tx2"/>
                </a:solidFill>
                <a:latin typeface="Times New Roman" panose="02020603050405020304" pitchFamily="18" charset="0"/>
                <a:cs typeface="Times New Roman" panose="02020603050405020304" pitchFamily="18" charset="0"/>
              </a:rPr>
              <a:t> active"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="#index.html"&gt;Home&lt;/a&gt;&lt;/li&gt;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&lt;li&gt;&lt;a class="nav-link </a:t>
            </a:r>
            <a:r>
              <a:rPr lang="en-US" sz="1800" dirty="0" err="1">
                <a:solidFill>
                  <a:schemeClr val="tx2"/>
                </a:solidFill>
                <a:latin typeface="Times New Roman" panose="02020603050405020304" pitchFamily="18" charset="0"/>
                <a:cs typeface="Times New Roman" panose="02020603050405020304" pitchFamily="18" charset="0"/>
              </a:rPr>
              <a:t>scrollto</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="#about"&gt;About Us&lt;/a&gt;&lt;/li&gt;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&lt;li&gt;&lt;a class="nav-link </a:t>
            </a:r>
            <a:r>
              <a:rPr lang="en-US" sz="1800" dirty="0" err="1">
                <a:solidFill>
                  <a:schemeClr val="tx2"/>
                </a:solidFill>
                <a:latin typeface="Times New Roman" panose="02020603050405020304" pitchFamily="18" charset="0"/>
                <a:cs typeface="Times New Roman" panose="02020603050405020304" pitchFamily="18" charset="0"/>
              </a:rPr>
              <a:t>scrollto</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="#services"&gt;Predict&lt;/a&gt;&lt;/li&gt;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&lt;li&gt;&lt;a class="nav-link </a:t>
            </a:r>
            <a:r>
              <a:rPr lang="en-US" sz="1800" dirty="0" err="1">
                <a:solidFill>
                  <a:schemeClr val="tx2"/>
                </a:solidFill>
                <a:latin typeface="Times New Roman" panose="02020603050405020304" pitchFamily="18" charset="0"/>
                <a:cs typeface="Times New Roman" panose="02020603050405020304" pitchFamily="18" charset="0"/>
              </a:rPr>
              <a:t>scrollto</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="#team"&gt;Team&lt;/a&gt;&lt;/li&gt;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ul</a:t>
            </a:r>
            <a:r>
              <a:rPr lang="en-US" sz="1800" dirty="0">
                <a:solidFill>
                  <a:schemeClr val="tx2"/>
                </a:solidFill>
                <a:latin typeface="Times New Roman" panose="02020603050405020304" pitchFamily="18" charset="0"/>
                <a:cs typeface="Times New Roman" panose="02020603050405020304" pitchFamily="18" charset="0"/>
              </a:rPr>
              <a:t>&gt;</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862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355312"/>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 class="bi bi-list mobile-nav-toggle"&gt;&lt;/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&lt;/nav&gt;&lt;!-- .navbar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&lt;/header&gt;&lt;!-- End #header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 Hero Section =======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&lt;section id="hero"&gt;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class="hero-container"&gt;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="https://static.wixstatic.com/media/84770f_354d7d9db0344028a08a2a46f2bf82cc~mv2_d_3501_2554_s_4_2.jpg/v1/fill/w_980,h_436,al_c,q_85,usm_0.66_1.00_0.01,enc_auto/84770f_354d7d9db0344028a08a2a46f2bf82cc~mv2_d_3501_2554_s_4_2.jpg" class="eye"/&gt;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&lt;h1&gt;Ocular Disease Prediction&lt;/h1&gt;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&lt;h2&gt;A Deep learning based ocular disease prediction proposed system using CNN&lt;/h2&gt;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="#services" class="</a:t>
            </a:r>
            <a:r>
              <a:rPr lang="en-US" sz="1800" dirty="0" err="1">
                <a:solidFill>
                  <a:schemeClr val="tx2"/>
                </a:solidFill>
                <a:latin typeface="Times New Roman" panose="02020603050405020304" pitchFamily="18" charset="0"/>
                <a:cs typeface="Times New Roman" panose="02020603050405020304" pitchFamily="18" charset="0"/>
              </a:rPr>
              <a:t>btn</a:t>
            </a:r>
            <a:r>
              <a:rPr lang="en-US" sz="1800" dirty="0">
                <a:solidFill>
                  <a:schemeClr val="tx2"/>
                </a:solidFill>
                <a:latin typeface="Times New Roman" panose="02020603050405020304" pitchFamily="18" charset="0"/>
                <a:cs typeface="Times New Roman" panose="02020603050405020304" pitchFamily="18" charset="0"/>
              </a:rPr>
              <a:t>-get-started </a:t>
            </a:r>
            <a:r>
              <a:rPr lang="en-US" sz="1800" dirty="0" err="1">
                <a:solidFill>
                  <a:schemeClr val="tx2"/>
                </a:solidFill>
                <a:latin typeface="Times New Roman" panose="02020603050405020304" pitchFamily="18" charset="0"/>
                <a:cs typeface="Times New Roman" panose="02020603050405020304" pitchFamily="18" charset="0"/>
              </a:rPr>
              <a:t>scrollto</a:t>
            </a:r>
            <a:r>
              <a:rPr lang="en-US" sz="1800" dirty="0">
                <a:solidFill>
                  <a:schemeClr val="tx2"/>
                </a:solidFill>
                <a:latin typeface="Times New Roman" panose="02020603050405020304" pitchFamily="18" charset="0"/>
                <a:cs typeface="Times New Roman" panose="02020603050405020304" pitchFamily="18" charset="0"/>
              </a:rPr>
              <a:t>"&gt;Get Started&lt;/a&gt;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&lt;/section&gt;&lt;!-- #hero --&gt;</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574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078313"/>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&lt;main id="main"&gt;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 About Us Section =======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 About Us Section =======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&lt;section id="about" class="about"&gt;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class="container"&gt;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class="section-title"&gt;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&lt;h2&gt;About &lt;/h2&gt;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class="row"&gt;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class="col-lg-6 order-1 order-lg-2"&gt;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/Eye.jpg" class="</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-fluid" alt="" width="315" height="315"&gt;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/Eye2.jpg" class="</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-fluid" alt="" width="315" height="315"&gt;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class="col-lg-6 pt-4 pt-lg-0 order-2 order-lg-1"&gt;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&lt;h3&gt;Deep learning based recognition of ocular disease in Fundus images &lt;/h3&gt;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ul</a:t>
            </a:r>
            <a:r>
              <a:rPr lang="en-US" sz="1800" dirty="0">
                <a:solidFill>
                  <a:schemeClr val="tx2"/>
                </a:solidFill>
                <a:latin typeface="Times New Roman" panose="02020603050405020304" pitchFamily="18" charset="0"/>
                <a:cs typeface="Times New Roman" panose="02020603050405020304" pitchFamily="18" charset="0"/>
              </a:rPr>
              <a:t>&gt;</a:t>
            </a:r>
          </a:p>
        </p:txBody>
      </p:sp>
    </p:spTree>
    <p:extLst>
      <p:ext uri="{BB962C8B-B14F-4D97-AF65-F5344CB8AC3E}">
        <p14:creationId xmlns:p14="http://schemas.microsoft.com/office/powerpoint/2010/main" val="2349321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355312"/>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&lt;li&gt;&lt;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 class="bi bi-check2-circle"&gt;&lt;/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&gt; Glaucoma &lt;/li&gt;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&lt;li&gt;&lt;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 class="bi bi-check2-circle"&gt;&lt;/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&gt; Cataract &lt;/li&gt;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&lt;li&gt;&lt;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 class="bi bi-check2-circle"&gt;&lt;/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&gt; Diabetic retinopathy &lt;/li&gt;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ul</a:t>
            </a:r>
            <a:r>
              <a:rPr lang="en-US" sz="1800" dirty="0">
                <a:solidFill>
                  <a:schemeClr val="tx2"/>
                </a:solidFill>
                <a:latin typeface="Times New Roman" panose="02020603050405020304" pitchFamily="18" charset="0"/>
                <a:cs typeface="Times New Roman" panose="02020603050405020304" pitchFamily="18" charset="0"/>
              </a:rPr>
              <a: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&lt;p&gt;A fundus image is a high-resolution photograph of the back of the eye, showing the retina, optic disc, macula, and blood vessels. It provides an important view of the eye's interior and is used to diagnose and monitor a variety of eye conditions, including glaucoma, diabetic retinopathy, and age-related macular degeneration. Fundus imaging is a non-invasive and painless procedure, often performed as part of a routine eye exam. With advances in technology and the application of deep learning algorithms, fundus images can now be analyzed by computers to detect and predict ocular diseases with high accuracy.&lt;/p&gt;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&lt;/section&gt;&lt;!-- End About Us Section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 Services Section =======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&lt;section id="services" class="services section-</a:t>
            </a:r>
            <a:r>
              <a:rPr lang="en-US" sz="1800" dirty="0" err="1">
                <a:solidFill>
                  <a:schemeClr val="tx2"/>
                </a:solidFill>
                <a:latin typeface="Times New Roman" panose="02020603050405020304" pitchFamily="18" charset="0"/>
                <a:cs typeface="Times New Roman" panose="02020603050405020304" pitchFamily="18" charset="0"/>
              </a:rPr>
              <a:t>bg</a:t>
            </a:r>
            <a:r>
              <a:rPr lang="en-US" sz="1800" dirty="0">
                <a:solidFill>
                  <a:schemeClr val="tx2"/>
                </a:solidFill>
                <a:latin typeface="Times New Roman" panose="02020603050405020304" pitchFamily="18" charset="0"/>
                <a:cs typeface="Times New Roman" panose="02020603050405020304" pitchFamily="18" charset="0"/>
              </a:rPr>
              <a:t>"&gt;</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3892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355312"/>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class="container"&gt;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class="section-title"&gt;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&lt;h2&gt;Prediction&lt;/h2&gt;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&lt;p&gt;This proposed system uses convolutional neural networks to classify healthy and non-healthy eyes based on fundus images. Separate binary classification models were developed for Glaucoma, Diabetic Retinopathy and Cataracts, to predict please upload your fundus image.&lt;/p&gt;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&lt;form action="{{ </a:t>
            </a:r>
            <a:r>
              <a:rPr lang="en-US" sz="1800" dirty="0" err="1">
                <a:solidFill>
                  <a:schemeClr val="tx2"/>
                </a:solidFill>
                <a:latin typeface="Times New Roman" panose="02020603050405020304" pitchFamily="18" charset="0"/>
                <a:cs typeface="Times New Roman" panose="02020603050405020304" pitchFamily="18" charset="0"/>
              </a:rPr>
              <a:t>url_for</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err="1">
                <a:solidFill>
                  <a:schemeClr val="tx2"/>
                </a:solidFill>
                <a:latin typeface="Times New Roman" panose="02020603050405020304" pitchFamily="18" charset="0"/>
                <a:cs typeface="Times New Roman" panose="02020603050405020304" pitchFamily="18" charset="0"/>
              </a:rPr>
              <a:t>predict_disease</a:t>
            </a:r>
            <a:r>
              <a:rPr lang="en-US" sz="1800" dirty="0">
                <a:solidFill>
                  <a:schemeClr val="tx2"/>
                </a:solidFill>
                <a:latin typeface="Times New Roman" panose="02020603050405020304" pitchFamily="18" charset="0"/>
                <a:cs typeface="Times New Roman" panose="02020603050405020304" pitchFamily="18" charset="0"/>
              </a:rPr>
              <a:t>') }}" method="post" </a:t>
            </a:r>
            <a:r>
              <a:rPr lang="en-US" sz="1800" dirty="0" err="1">
                <a:solidFill>
                  <a:schemeClr val="tx2"/>
                </a:solidFill>
                <a:latin typeface="Times New Roman" panose="02020603050405020304" pitchFamily="18" charset="0"/>
                <a:cs typeface="Times New Roman" panose="02020603050405020304" pitchFamily="18" charset="0"/>
              </a:rPr>
              <a:t>enctype</a:t>
            </a:r>
            <a:r>
              <a:rPr lang="en-US" sz="1800" dirty="0">
                <a:solidFill>
                  <a:schemeClr val="tx2"/>
                </a:solidFill>
                <a:latin typeface="Times New Roman" panose="02020603050405020304" pitchFamily="18" charset="0"/>
                <a:cs typeface="Times New Roman" panose="02020603050405020304" pitchFamily="18" charset="0"/>
              </a:rPr>
              <a:t>="multipart/form-data" class="p-5 </a:t>
            </a:r>
            <a:r>
              <a:rPr lang="en-US" sz="1800" dirty="0" err="1">
                <a:solidFill>
                  <a:schemeClr val="tx2"/>
                </a:solidFill>
                <a:latin typeface="Times New Roman" panose="02020603050405020304" pitchFamily="18" charset="0"/>
                <a:cs typeface="Times New Roman" panose="02020603050405020304" pitchFamily="18" charset="0"/>
              </a:rPr>
              <a:t>bg</a:t>
            </a:r>
            <a:r>
              <a:rPr lang="en-US" sz="1800" dirty="0">
                <a:solidFill>
                  <a:schemeClr val="tx2"/>
                </a:solidFill>
                <a:latin typeface="Times New Roman" panose="02020603050405020304" pitchFamily="18" charset="0"/>
                <a:cs typeface="Times New Roman" panose="02020603050405020304" pitchFamily="18" charset="0"/>
              </a:rPr>
              <a:t>-light"&gt;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&lt;h2 class="mb-4 text-center"&gt;Upload Your Fundus Image&lt;/h2&gt;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class="form-group mb-4"&gt;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&lt;label for="</a:t>
            </a:r>
            <a:r>
              <a:rPr lang="en-US" sz="1800" dirty="0" err="1">
                <a:solidFill>
                  <a:schemeClr val="tx2"/>
                </a:solidFill>
                <a:latin typeface="Times New Roman" panose="02020603050405020304" pitchFamily="18" charset="0"/>
                <a:cs typeface="Times New Roman" panose="02020603050405020304" pitchFamily="18" charset="0"/>
              </a:rPr>
              <a:t>diseaseSelect</a:t>
            </a:r>
            <a:r>
              <a:rPr lang="en-US" sz="1800" dirty="0">
                <a:solidFill>
                  <a:schemeClr val="tx2"/>
                </a:solidFill>
                <a:latin typeface="Times New Roman" panose="02020603050405020304" pitchFamily="18" charset="0"/>
                <a:cs typeface="Times New Roman" panose="02020603050405020304" pitchFamily="18" charset="0"/>
              </a:rPr>
              <a:t>"&gt;Select the disease you want to predict:&lt;/label&gt;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class="form-check mt-2"&gt;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&lt;input class="form-check-input" type="radio" name="disease" id="</a:t>
            </a:r>
            <a:r>
              <a:rPr lang="en-US" sz="1800" dirty="0" err="1">
                <a:solidFill>
                  <a:schemeClr val="tx2"/>
                </a:solidFill>
                <a:latin typeface="Times New Roman" panose="02020603050405020304" pitchFamily="18" charset="0"/>
                <a:cs typeface="Times New Roman" panose="02020603050405020304" pitchFamily="18" charset="0"/>
              </a:rPr>
              <a:t>glaucomaRadio</a:t>
            </a:r>
            <a:r>
              <a:rPr lang="en-US" sz="1800" dirty="0">
                <a:solidFill>
                  <a:schemeClr val="tx2"/>
                </a:solidFill>
                <a:latin typeface="Times New Roman" panose="02020603050405020304" pitchFamily="18" charset="0"/>
                <a:cs typeface="Times New Roman" panose="02020603050405020304" pitchFamily="18" charset="0"/>
              </a:rPr>
              <a:t>" value="glaucoma"&gt;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&lt;label class="form-check-label" for="</a:t>
            </a:r>
            <a:r>
              <a:rPr lang="en-US" sz="1800" dirty="0" err="1">
                <a:solidFill>
                  <a:schemeClr val="tx2"/>
                </a:solidFill>
                <a:latin typeface="Times New Roman" panose="02020603050405020304" pitchFamily="18" charset="0"/>
                <a:cs typeface="Times New Roman" panose="02020603050405020304" pitchFamily="18" charset="0"/>
              </a:rPr>
              <a:t>glaucomaRadio</a:t>
            </a:r>
            <a:r>
              <a:rPr lang="en-US" sz="1800" dirty="0">
                <a:solidFill>
                  <a:schemeClr val="tx2"/>
                </a:solidFill>
                <a:latin typeface="Times New Roman" panose="02020603050405020304" pitchFamily="18" charset="0"/>
                <a:cs typeface="Times New Roman" panose="02020603050405020304" pitchFamily="18" charset="0"/>
              </a:rPr>
              <a:t>"&gt;Glaucoma&lt;/label&gt;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616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078313"/>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class="form-check mt-2"&gt;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&lt;input class="form-check-input" type="radio" name="disease" id="</a:t>
            </a:r>
            <a:r>
              <a:rPr lang="en-US" sz="1800" dirty="0" err="1">
                <a:solidFill>
                  <a:schemeClr val="tx2"/>
                </a:solidFill>
                <a:latin typeface="Times New Roman" panose="02020603050405020304" pitchFamily="18" charset="0"/>
                <a:cs typeface="Times New Roman" panose="02020603050405020304" pitchFamily="18" charset="0"/>
              </a:rPr>
              <a:t>cataractRadio</a:t>
            </a:r>
            <a:r>
              <a:rPr lang="en-US" sz="1800" dirty="0">
                <a:solidFill>
                  <a:schemeClr val="tx2"/>
                </a:solidFill>
                <a:latin typeface="Times New Roman" panose="02020603050405020304" pitchFamily="18" charset="0"/>
                <a:cs typeface="Times New Roman" panose="02020603050405020304" pitchFamily="18" charset="0"/>
              </a:rPr>
              <a:t>" value="cataract"&gt;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&lt;label class="form-check-label" for="</a:t>
            </a:r>
            <a:r>
              <a:rPr lang="en-US" sz="1800" dirty="0" err="1">
                <a:solidFill>
                  <a:schemeClr val="tx2"/>
                </a:solidFill>
                <a:latin typeface="Times New Roman" panose="02020603050405020304" pitchFamily="18" charset="0"/>
                <a:cs typeface="Times New Roman" panose="02020603050405020304" pitchFamily="18" charset="0"/>
              </a:rPr>
              <a:t>cataractRadio</a:t>
            </a:r>
            <a:r>
              <a:rPr lang="en-US" sz="1800" dirty="0">
                <a:solidFill>
                  <a:schemeClr val="tx2"/>
                </a:solidFill>
                <a:latin typeface="Times New Roman" panose="02020603050405020304" pitchFamily="18" charset="0"/>
                <a:cs typeface="Times New Roman" panose="02020603050405020304" pitchFamily="18" charset="0"/>
              </a:rPr>
              <a:t>"&gt;Cataract&lt;/label&gt;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class="form-check mt-2"&gt;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&lt;input class="form-check-input" type="radio" name="disease" id="</a:t>
            </a:r>
            <a:r>
              <a:rPr lang="en-US" sz="1800" dirty="0" err="1">
                <a:solidFill>
                  <a:schemeClr val="tx2"/>
                </a:solidFill>
                <a:latin typeface="Times New Roman" panose="02020603050405020304" pitchFamily="18" charset="0"/>
                <a:cs typeface="Times New Roman" panose="02020603050405020304" pitchFamily="18" charset="0"/>
              </a:rPr>
              <a:t>retinopathyRadio</a:t>
            </a:r>
            <a:r>
              <a:rPr lang="en-US" sz="1800" dirty="0">
                <a:solidFill>
                  <a:schemeClr val="tx2"/>
                </a:solidFill>
                <a:latin typeface="Times New Roman" panose="02020603050405020304" pitchFamily="18" charset="0"/>
                <a:cs typeface="Times New Roman" panose="02020603050405020304" pitchFamily="18" charset="0"/>
              </a:rPr>
              <a:t>" value="retinopathy"&gt;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&lt;label class="form-check-label" for="</a:t>
            </a:r>
            <a:r>
              <a:rPr lang="en-US" sz="1800" dirty="0" err="1">
                <a:solidFill>
                  <a:schemeClr val="tx2"/>
                </a:solidFill>
                <a:latin typeface="Times New Roman" panose="02020603050405020304" pitchFamily="18" charset="0"/>
                <a:cs typeface="Times New Roman" panose="02020603050405020304" pitchFamily="18" charset="0"/>
              </a:rPr>
              <a:t>retinopathyRadio</a:t>
            </a:r>
            <a:r>
              <a:rPr lang="en-US" sz="1800" dirty="0">
                <a:solidFill>
                  <a:schemeClr val="tx2"/>
                </a:solidFill>
                <a:latin typeface="Times New Roman" panose="02020603050405020304" pitchFamily="18" charset="0"/>
                <a:cs typeface="Times New Roman" panose="02020603050405020304" pitchFamily="18" charset="0"/>
              </a:rPr>
              <a:t>"&gt;Diabetic Retinopathy&lt;/label&gt;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class="form-group"&gt;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class="custom-file"&gt;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&lt;input type="file" class="custom-file-input" id="</a:t>
            </a:r>
            <a:r>
              <a:rPr lang="en-US" sz="1800" dirty="0" err="1">
                <a:solidFill>
                  <a:schemeClr val="tx2"/>
                </a:solidFill>
                <a:latin typeface="Times New Roman" panose="02020603050405020304" pitchFamily="18" charset="0"/>
                <a:cs typeface="Times New Roman" panose="02020603050405020304" pitchFamily="18" charset="0"/>
              </a:rPr>
              <a:t>imageUpload</a:t>
            </a:r>
            <a:r>
              <a:rPr lang="en-US" sz="1800" dirty="0">
                <a:solidFill>
                  <a:schemeClr val="tx2"/>
                </a:solidFill>
                <a:latin typeface="Times New Roman" panose="02020603050405020304" pitchFamily="18" charset="0"/>
                <a:cs typeface="Times New Roman" panose="02020603050405020304" pitchFamily="18" charset="0"/>
              </a:rPr>
              <a:t>" name="file"&gt;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&lt;label class="custom-file-label" for="</a:t>
            </a:r>
            <a:r>
              <a:rPr lang="en-US" sz="1800" dirty="0" err="1">
                <a:solidFill>
                  <a:schemeClr val="tx2"/>
                </a:solidFill>
                <a:latin typeface="Times New Roman" panose="02020603050405020304" pitchFamily="18" charset="0"/>
                <a:cs typeface="Times New Roman" panose="02020603050405020304" pitchFamily="18" charset="0"/>
              </a:rPr>
              <a:t>imageUpload</a:t>
            </a:r>
            <a:r>
              <a:rPr lang="en-US" sz="1800" dirty="0">
                <a:solidFill>
                  <a:schemeClr val="tx2"/>
                </a:solidFill>
                <a:latin typeface="Times New Roman" panose="02020603050405020304" pitchFamily="18" charset="0"/>
                <a:cs typeface="Times New Roman" panose="02020603050405020304" pitchFamily="18" charset="0"/>
              </a:rPr>
              <a:t>"&gt;&lt;/label&gt;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class="mt-2"&gt;</a:t>
            </a:r>
          </a:p>
        </p:txBody>
      </p:sp>
    </p:spTree>
    <p:extLst>
      <p:ext uri="{BB962C8B-B14F-4D97-AF65-F5344CB8AC3E}">
        <p14:creationId xmlns:p14="http://schemas.microsoft.com/office/powerpoint/2010/main" val="684296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81949"/>
            <a:ext cx="8525936" cy="5355312"/>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&lt;span id="image-name"&gt;&lt;/span&gt;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class="text-center mt-4"&gt;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&lt;button type="submit" class="</a:t>
            </a:r>
            <a:r>
              <a:rPr lang="en-US" sz="1800" dirty="0" err="1">
                <a:solidFill>
                  <a:schemeClr val="tx2"/>
                </a:solidFill>
                <a:latin typeface="Times New Roman" panose="02020603050405020304" pitchFamily="18" charset="0"/>
                <a:cs typeface="Times New Roman" panose="02020603050405020304" pitchFamily="18" charset="0"/>
              </a:rPr>
              <a:t>btn</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btn</a:t>
            </a:r>
            <a:r>
              <a:rPr lang="en-US" sz="1800" dirty="0">
                <a:solidFill>
                  <a:schemeClr val="tx2"/>
                </a:solidFill>
                <a:latin typeface="Times New Roman" panose="02020603050405020304" pitchFamily="18" charset="0"/>
                <a:cs typeface="Times New Roman" panose="02020603050405020304" pitchFamily="18" charset="0"/>
              </a:rPr>
              <a:t>-primary px-5 py-3"&gt;Predict&lt;/button&gt;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&lt;/form&gt;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&lt;/section&gt;&lt;!-- End Services Section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 Our Team Section =======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 Our Team Section =======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&lt;section id="team" class="team"&gt;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class="container"&gt;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class="section-title"&gt;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&lt;h2&gt;Our Team&lt;/h2&gt;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&lt;p&gt;Our group has a keen interest in leveraging deep learning techniques for the accurate and early detection of ocular diseases. Through our research, we aim to develop a reliable deep learning model that can predict diseases such as glaucoma, cataract, and diabetic retinopathy with high accuracy&lt;/p&gt;</a:t>
            </a:r>
          </a:p>
        </p:txBody>
      </p:sp>
    </p:spTree>
    <p:extLst>
      <p:ext uri="{BB962C8B-B14F-4D97-AF65-F5344CB8AC3E}">
        <p14:creationId xmlns:p14="http://schemas.microsoft.com/office/powerpoint/2010/main" val="1555693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078313"/>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class="row gy-4"&gt;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class="col-lg-4 col-md-6"&gt;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class="member"&gt;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/team/Raj.jpg" alt=""&gt;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&lt;h4&gt;Raj Kumar&lt;/h4&gt;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&lt;span&gt;211419205136&lt;/span&gt;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&lt;p&gt;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Student at </a:t>
            </a:r>
            <a:r>
              <a:rPr lang="en-US" sz="1800" dirty="0" err="1">
                <a:solidFill>
                  <a:schemeClr val="tx2"/>
                </a:solidFill>
                <a:latin typeface="Times New Roman" panose="02020603050405020304" pitchFamily="18" charset="0"/>
                <a:cs typeface="Times New Roman" panose="02020603050405020304" pitchFamily="18" charset="0"/>
              </a:rPr>
              <a:t>Panimalar</a:t>
            </a:r>
            <a:r>
              <a:rPr lang="en-US" sz="1800" dirty="0">
                <a:solidFill>
                  <a:schemeClr val="tx2"/>
                </a:solidFill>
                <a:latin typeface="Times New Roman" panose="02020603050405020304" pitchFamily="18" charset="0"/>
                <a:cs typeface="Times New Roman" panose="02020603050405020304" pitchFamily="18" charset="0"/>
              </a:rPr>
              <a:t> Engineering College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&lt;/p&gt;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class="col-lg-4 col-md-6"&gt;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class="member"&gt;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/team/Vettri.jpg" alt=""&gt;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&lt;h4&gt;</a:t>
            </a:r>
            <a:r>
              <a:rPr lang="en-US" sz="1800" dirty="0" err="1">
                <a:solidFill>
                  <a:schemeClr val="tx2"/>
                </a:solidFill>
                <a:latin typeface="Times New Roman" panose="02020603050405020304" pitchFamily="18" charset="0"/>
                <a:cs typeface="Times New Roman" panose="02020603050405020304" pitchFamily="18" charset="0"/>
              </a:rPr>
              <a:t>Vettri</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Chezhian</a:t>
            </a:r>
            <a:r>
              <a:rPr lang="en-US" sz="1800" dirty="0">
                <a:solidFill>
                  <a:schemeClr val="tx2"/>
                </a:solidFill>
                <a:latin typeface="Times New Roman" panose="02020603050405020304" pitchFamily="18" charset="0"/>
                <a:cs typeface="Times New Roman" panose="02020603050405020304" pitchFamily="18" charset="0"/>
              </a:rPr>
              <a:t>&lt;/h4&gt;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&lt;span&gt;211419205175&lt;/span&gt;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&lt;p&gt;</a:t>
            </a:r>
          </a:p>
        </p:txBody>
      </p:sp>
    </p:spTree>
    <p:extLst>
      <p:ext uri="{BB962C8B-B14F-4D97-AF65-F5344CB8AC3E}">
        <p14:creationId xmlns:p14="http://schemas.microsoft.com/office/powerpoint/2010/main" val="3478462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355312"/>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Student at </a:t>
            </a:r>
            <a:r>
              <a:rPr lang="en-US" sz="1800" dirty="0" err="1">
                <a:solidFill>
                  <a:schemeClr val="tx2"/>
                </a:solidFill>
                <a:latin typeface="Times New Roman" panose="02020603050405020304" pitchFamily="18" charset="0"/>
                <a:cs typeface="Times New Roman" panose="02020603050405020304" pitchFamily="18" charset="0"/>
              </a:rPr>
              <a:t>Panimalar</a:t>
            </a:r>
            <a:r>
              <a:rPr lang="en-US" sz="1800" dirty="0">
                <a:solidFill>
                  <a:schemeClr val="tx2"/>
                </a:solidFill>
                <a:latin typeface="Times New Roman" panose="02020603050405020304" pitchFamily="18" charset="0"/>
                <a:cs typeface="Times New Roman" panose="02020603050405020304" pitchFamily="18" charset="0"/>
              </a:rPr>
              <a:t> Engineering College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&lt;/p&gt;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class="col-lg-4 col-md-6"&gt;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class="member"&gt;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/team/Nithish.jpg" alt=""&gt;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&lt;h4&gt;Nithish Kumar&lt;/h4&gt;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&lt;span&gt;211419205119&lt;/span&gt;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&lt;p&gt;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Student at </a:t>
            </a:r>
            <a:r>
              <a:rPr lang="en-US" sz="1800" dirty="0" err="1">
                <a:solidFill>
                  <a:schemeClr val="tx2"/>
                </a:solidFill>
                <a:latin typeface="Times New Roman" panose="02020603050405020304" pitchFamily="18" charset="0"/>
                <a:cs typeface="Times New Roman" panose="02020603050405020304" pitchFamily="18" charset="0"/>
              </a:rPr>
              <a:t>Panimalar</a:t>
            </a:r>
            <a:r>
              <a:rPr lang="en-US" sz="1800" dirty="0">
                <a:solidFill>
                  <a:schemeClr val="tx2"/>
                </a:solidFill>
                <a:latin typeface="Times New Roman" panose="02020603050405020304" pitchFamily="18" charset="0"/>
                <a:cs typeface="Times New Roman" panose="02020603050405020304" pitchFamily="18" charset="0"/>
              </a:rPr>
              <a:t> Engineering College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&lt;/p&gt;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&lt;/section&gt;&lt;!-- End Our Team Section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&lt;/main&gt;&lt;!-- End #main --&gt;</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853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aphicFrame>
        <p:nvGraphicFramePr>
          <p:cNvPr id="620" name="Google Shape;620;p61"/>
          <p:cNvGraphicFramePr/>
          <p:nvPr>
            <p:extLst>
              <p:ext uri="{D42A27DB-BD31-4B8C-83A1-F6EECF244321}">
                <p14:modId xmlns:p14="http://schemas.microsoft.com/office/powerpoint/2010/main" val="3434162242"/>
              </p:ext>
            </p:extLst>
          </p:nvPr>
        </p:nvGraphicFramePr>
        <p:xfrm>
          <a:off x="0" y="0"/>
          <a:ext cx="9144000" cy="5151030"/>
        </p:xfrm>
        <a:graphic>
          <a:graphicData uri="http://schemas.openxmlformats.org/drawingml/2006/table">
            <a:tbl>
              <a:tblPr>
                <a:noFill/>
                <a:tableStyleId>{60D1D6F2-8903-4FB2-99B3-F42F1384F5F2}</a:tableStyleId>
              </a:tblPr>
              <a:tblGrid>
                <a:gridCol w="568597">
                  <a:extLst>
                    <a:ext uri="{9D8B030D-6E8A-4147-A177-3AD203B41FA5}">
                      <a16:colId xmlns:a16="http://schemas.microsoft.com/office/drawing/2014/main" val="20000"/>
                    </a:ext>
                  </a:extLst>
                </a:gridCol>
                <a:gridCol w="2482990">
                  <a:extLst>
                    <a:ext uri="{9D8B030D-6E8A-4147-A177-3AD203B41FA5}">
                      <a16:colId xmlns:a16="http://schemas.microsoft.com/office/drawing/2014/main" val="20001"/>
                    </a:ext>
                  </a:extLst>
                </a:gridCol>
                <a:gridCol w="2109960">
                  <a:extLst>
                    <a:ext uri="{9D8B030D-6E8A-4147-A177-3AD203B41FA5}">
                      <a16:colId xmlns:a16="http://schemas.microsoft.com/office/drawing/2014/main" val="20002"/>
                    </a:ext>
                  </a:extLst>
                </a:gridCol>
                <a:gridCol w="2009274">
                  <a:extLst>
                    <a:ext uri="{9D8B030D-6E8A-4147-A177-3AD203B41FA5}">
                      <a16:colId xmlns:a16="http://schemas.microsoft.com/office/drawing/2014/main" val="2733655154"/>
                    </a:ext>
                  </a:extLst>
                </a:gridCol>
                <a:gridCol w="1973179">
                  <a:extLst>
                    <a:ext uri="{9D8B030D-6E8A-4147-A177-3AD203B41FA5}">
                      <a16:colId xmlns:a16="http://schemas.microsoft.com/office/drawing/2014/main" val="146222313"/>
                    </a:ext>
                  </a:extLst>
                </a:gridCol>
              </a:tblGrid>
              <a:tr h="378474">
                <a:tc>
                  <a:txBody>
                    <a:bodyPr/>
                    <a:lstStyle/>
                    <a:p>
                      <a:pPr marL="0" lvl="0" indent="0" algn="ctr" rtl="0">
                        <a:spcBef>
                          <a:spcPts val="0"/>
                        </a:spcBef>
                        <a:spcAft>
                          <a:spcPts val="0"/>
                        </a:spcAft>
                        <a:buNone/>
                      </a:pPr>
                      <a:r>
                        <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S. No</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Name of the paper</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Objectives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P</a:t>
                      </a:r>
                      <a:r>
                        <a:rPr lang="en-IN" sz="1800" dirty="0" err="1">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ros</a:t>
                      </a:r>
                      <a:endPar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Cons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8676">
                <a:tc>
                  <a:txBody>
                    <a:bodyPr/>
                    <a:lstStyle/>
                    <a:p>
                      <a:pPr marL="0" lvl="0" indent="0" algn="just" rtl="0">
                        <a:spcBef>
                          <a:spcPts val="0"/>
                        </a:spcBef>
                        <a:spcAft>
                          <a:spcPts val="0"/>
                        </a:spcAft>
                        <a:buNone/>
                      </a:pPr>
                      <a:r>
                        <a:rPr lang="en-IN"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rPr>
                        <a:t>5.</a:t>
                      </a:r>
                      <a:endParaRPr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US" sz="1400" b="0" i="0" u="none" strike="noStrike" baseline="0" dirty="0">
                          <a:solidFill>
                            <a:schemeClr val="tx2"/>
                          </a:solidFill>
                          <a:latin typeface="Times New Roman" panose="02020603050405020304" pitchFamily="18" charset="0"/>
                          <a:cs typeface="Times New Roman" panose="02020603050405020304" pitchFamily="18" charset="0"/>
                        </a:rPr>
                        <a:t>Li, N., Li, T., Hu, C., Wang, K., &amp; Kang, H. (2021). “A Benchmark of Ocular Disease Intelligent Recognition: One Shot for </a:t>
                      </a:r>
                      <a:r>
                        <a:rPr lang="en-US" sz="1400" b="0" i="0" u="none" strike="noStrike" baseline="0" dirty="0" err="1">
                          <a:solidFill>
                            <a:schemeClr val="tx2"/>
                          </a:solidFill>
                          <a:latin typeface="Times New Roman" panose="02020603050405020304" pitchFamily="18" charset="0"/>
                          <a:cs typeface="Times New Roman" panose="02020603050405020304" pitchFamily="18" charset="0"/>
                        </a:rPr>
                        <a:t>Multi-disease</a:t>
                      </a:r>
                      <a:r>
                        <a:rPr lang="en-US" sz="1400" b="0" i="0" u="none" strike="noStrike" baseline="0" dirty="0">
                          <a:solidFill>
                            <a:schemeClr val="tx2"/>
                          </a:solidFill>
                          <a:latin typeface="Times New Roman" panose="02020603050405020304" pitchFamily="18" charset="0"/>
                          <a:cs typeface="Times New Roman" panose="02020603050405020304" pitchFamily="18" charset="0"/>
                        </a:rPr>
                        <a:t> Detection. Benchmarking, Measuring, and Optimizing”, 177–193. https://doi.org/10.1007/978-3-030-71058-3_11.</a:t>
                      </a: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The proposed model shows promising results, and the authors provide detailed information on the architecture and implementation of the model, which can be useful for other researchers who are working in this field.</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Presents a novel deep learning approach for the diagnosis of ocular diseases in fundus images, which can have significant clinical applications.</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Focuses only on the use of deep learning techniques for the diagnosis of ocular diseases in fundus images and does not consider other imaging modalities or diagnostic tools.</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1298234">
                <a:tc>
                  <a:txBody>
                    <a:bodyPr/>
                    <a:lstStyle/>
                    <a:p>
                      <a:pPr marL="0" lvl="0" indent="0" algn="just" rtl="0">
                        <a:spcBef>
                          <a:spcPts val="0"/>
                        </a:spcBef>
                        <a:spcAft>
                          <a:spcPts val="0"/>
                        </a:spcAft>
                        <a:buNone/>
                      </a:pPr>
                      <a:r>
                        <a:rPr lang="en-IN" sz="1400" dirty="0">
                          <a:solidFill>
                            <a:schemeClr val="accent3"/>
                          </a:solidFill>
                          <a:latin typeface="Times New Roman" panose="02020603050405020304" pitchFamily="18" charset="0"/>
                          <a:ea typeface="Josefin Sans"/>
                          <a:cs typeface="Times New Roman" panose="02020603050405020304" pitchFamily="18" charset="0"/>
                          <a:sym typeface="Josefin Sans"/>
                        </a:rPr>
                        <a:t>6.</a:t>
                      </a:r>
                      <a:endParaRPr sz="1400" dirty="0">
                        <a:solidFill>
                          <a:schemeClr val="accent3"/>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US"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Miranda, E., </a:t>
                      </a:r>
                      <a:r>
                        <a:rPr lang="en-US" sz="1400" b="0" i="0" u="none" strike="noStrike" baseline="0" dirty="0" err="1">
                          <a:solidFill>
                            <a:schemeClr val="bg1">
                              <a:lumMod val="40000"/>
                              <a:lumOff val="60000"/>
                            </a:schemeClr>
                          </a:solidFill>
                          <a:latin typeface="Times New Roman" panose="02020603050405020304" pitchFamily="18" charset="0"/>
                          <a:cs typeface="Times New Roman" panose="02020603050405020304" pitchFamily="18" charset="0"/>
                        </a:rPr>
                        <a:t>Aryuni</a:t>
                      </a:r>
                      <a:r>
                        <a:rPr lang="en-US"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 M., &amp; </a:t>
                      </a:r>
                      <a:r>
                        <a:rPr lang="en-US" sz="1400" b="0" i="0" u="none" strike="noStrike" baseline="0" dirty="0" err="1">
                          <a:solidFill>
                            <a:schemeClr val="bg1">
                              <a:lumMod val="40000"/>
                              <a:lumOff val="60000"/>
                            </a:schemeClr>
                          </a:solidFill>
                          <a:latin typeface="Times New Roman" panose="02020603050405020304" pitchFamily="18" charset="0"/>
                          <a:cs typeface="Times New Roman" panose="02020603050405020304" pitchFamily="18" charset="0"/>
                        </a:rPr>
                        <a:t>Irwansyah</a:t>
                      </a:r>
                      <a:r>
                        <a:rPr lang="en-US"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 E. (2016). “A survey of medical image classification techniques”, In 2016 International Conference on Information Management and Technology (</a:t>
                      </a:r>
                      <a:r>
                        <a:rPr lang="en-US" sz="1400" b="0" i="0" u="none" strike="noStrike" baseline="0" dirty="0" err="1">
                          <a:solidFill>
                            <a:schemeClr val="bg1">
                              <a:lumMod val="40000"/>
                              <a:lumOff val="60000"/>
                            </a:schemeClr>
                          </a:solidFill>
                          <a:latin typeface="Times New Roman" panose="02020603050405020304" pitchFamily="18" charset="0"/>
                          <a:cs typeface="Times New Roman" panose="02020603050405020304" pitchFamily="18" charset="0"/>
                        </a:rPr>
                        <a:t>ICIMTech</a:t>
                      </a:r>
                      <a:r>
                        <a:rPr lang="en-US"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 (pp. 56-61). IEEE.</a:t>
                      </a: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Provides a valuable overview of the different techniques for medical image classification, which can be useful for researchers and practitioners working in the field of medical imaging.</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Provides a comprehensive survey of different techniques for medical image classification, including traditional machine learning algorithms, deep learning approaches, and hybrid methods.</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The survey may not be comprehensive, and some relevant techniques may have been omitted.</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39657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355312"/>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 Footer =======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&lt;footer id="footer"&gt;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class="container"&gt;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class="copyright"&gt;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&amp;copy; Copyright &lt;strong&gt;&lt;span&gt;OCDP&lt;/span&gt;&lt;/strong&gt;. All Rights Reserved</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 class="credits"&gt;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All the links in the footer should remain intact.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You can delete the links only if you purchased the pro version.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Licensing information: https://bootstrapmade.com/license/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Purchase the pro version with working PHP/AJAX contact form: https://bootstrapmade.com/free-one-page-bootstrap-template-amoeba/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Done by Batch 12</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&lt;/div&gt;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&lt;/footer&gt;&lt;!-- End #footer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&lt;a </a:t>
            </a:r>
            <a:r>
              <a:rPr lang="en-US" sz="1800" dirty="0" err="1">
                <a:solidFill>
                  <a:schemeClr val="tx2"/>
                </a:solidFill>
                <a:latin typeface="Times New Roman" panose="02020603050405020304" pitchFamily="18" charset="0"/>
                <a:cs typeface="Times New Roman" panose="02020603050405020304" pitchFamily="18" charset="0"/>
              </a:rPr>
              <a:t>href</a:t>
            </a:r>
            <a:r>
              <a:rPr lang="en-US" sz="1800" dirty="0">
                <a:solidFill>
                  <a:schemeClr val="tx2"/>
                </a:solidFill>
                <a:latin typeface="Times New Roman" panose="02020603050405020304" pitchFamily="18" charset="0"/>
                <a:cs typeface="Times New Roman" panose="02020603050405020304" pitchFamily="18" charset="0"/>
              </a:rPr>
              <a:t>="#" class="back-to-top d-flex align-items-center justify-content-center"&gt;&lt;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 class="bi bi-arrow-up-short"&gt;&lt;/</a:t>
            </a:r>
            <a:r>
              <a:rPr lang="en-US" sz="1800" dirty="0" err="1">
                <a:solidFill>
                  <a:schemeClr val="tx2"/>
                </a:solidFill>
                <a:latin typeface="Times New Roman" panose="02020603050405020304" pitchFamily="18" charset="0"/>
                <a:cs typeface="Times New Roman" panose="02020603050405020304" pitchFamily="18" charset="0"/>
              </a:rPr>
              <a:t>i</a:t>
            </a:r>
            <a:r>
              <a:rPr lang="en-US" sz="1800" dirty="0">
                <a:solidFill>
                  <a:schemeClr val="tx2"/>
                </a:solidFill>
                <a:latin typeface="Times New Roman" panose="02020603050405020304" pitchFamily="18" charset="0"/>
                <a:cs typeface="Times New Roman" panose="02020603050405020304" pitchFamily="18" charset="0"/>
              </a:rPr>
              <a:t>&gt;&lt;/a&gt;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81862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3139321"/>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 Vendor JS Files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&lt;script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="static/assets/vendor/bootstrap/</a:t>
            </a:r>
            <a:r>
              <a:rPr lang="en-US" sz="1800" dirty="0" err="1">
                <a:solidFill>
                  <a:schemeClr val="tx2"/>
                </a:solidFill>
                <a:latin typeface="Times New Roman" panose="02020603050405020304" pitchFamily="18" charset="0"/>
                <a:cs typeface="Times New Roman" panose="02020603050405020304" pitchFamily="18" charset="0"/>
              </a:rPr>
              <a:t>js</a:t>
            </a:r>
            <a:r>
              <a:rPr lang="en-US" sz="1800" dirty="0">
                <a:solidFill>
                  <a:schemeClr val="tx2"/>
                </a:solidFill>
                <a:latin typeface="Times New Roman" panose="02020603050405020304" pitchFamily="18" charset="0"/>
                <a:cs typeface="Times New Roman" panose="02020603050405020304" pitchFamily="18" charset="0"/>
              </a:rPr>
              <a:t>/bootstrap.bundle.min.js"&gt;&lt;/script&gt;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&lt;script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="static/assets/vendor/</a:t>
            </a:r>
            <a:r>
              <a:rPr lang="en-US" sz="1800" dirty="0" err="1">
                <a:solidFill>
                  <a:schemeClr val="tx2"/>
                </a:solidFill>
                <a:latin typeface="Times New Roman" panose="02020603050405020304" pitchFamily="18" charset="0"/>
                <a:cs typeface="Times New Roman" panose="02020603050405020304" pitchFamily="18" charset="0"/>
              </a:rPr>
              <a:t>glightbox</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err="1">
                <a:solidFill>
                  <a:schemeClr val="tx2"/>
                </a:solidFill>
                <a:latin typeface="Times New Roman" panose="02020603050405020304" pitchFamily="18" charset="0"/>
                <a:cs typeface="Times New Roman" panose="02020603050405020304" pitchFamily="18" charset="0"/>
              </a:rPr>
              <a:t>js</a:t>
            </a:r>
            <a:r>
              <a:rPr lang="en-US" sz="1800" dirty="0">
                <a:solidFill>
                  <a:schemeClr val="tx2"/>
                </a:solidFill>
                <a:latin typeface="Times New Roman" panose="02020603050405020304" pitchFamily="18" charset="0"/>
                <a:cs typeface="Times New Roman" panose="02020603050405020304" pitchFamily="18" charset="0"/>
              </a:rPr>
              <a:t>/glightbox.min.js"&gt;&lt;/script&gt;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&lt;script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="static/assets/vendor/isotope-layout/isotope.pkgd.min.js"&gt;&lt;/script&gt;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&lt;script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="static/assets/vendor/swiper/swiper-bundle.min.js"&gt;&lt;/script&gt;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&lt;script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="static/assets/vendor/</a:t>
            </a:r>
            <a:r>
              <a:rPr lang="en-US" sz="1800" dirty="0" err="1">
                <a:solidFill>
                  <a:schemeClr val="tx2"/>
                </a:solidFill>
                <a:latin typeface="Times New Roman" panose="02020603050405020304" pitchFamily="18" charset="0"/>
                <a:cs typeface="Times New Roman" panose="02020603050405020304" pitchFamily="18" charset="0"/>
              </a:rPr>
              <a:t>php</a:t>
            </a:r>
            <a:r>
              <a:rPr lang="en-US" sz="1800" dirty="0">
                <a:solidFill>
                  <a:schemeClr val="tx2"/>
                </a:solidFill>
                <a:latin typeface="Times New Roman" panose="02020603050405020304" pitchFamily="18" charset="0"/>
                <a:cs typeface="Times New Roman" panose="02020603050405020304" pitchFamily="18" charset="0"/>
              </a:rPr>
              <a:t>-email-form/validate.js"&gt;&lt;/script&gt;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 Template Main JS File --&gt;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&lt;script </a:t>
            </a:r>
            <a:r>
              <a:rPr lang="en-US" sz="1800" dirty="0" err="1">
                <a:solidFill>
                  <a:schemeClr val="tx2"/>
                </a:solidFill>
                <a:latin typeface="Times New Roman" panose="02020603050405020304" pitchFamily="18" charset="0"/>
                <a:cs typeface="Times New Roman" panose="02020603050405020304" pitchFamily="18" charset="0"/>
              </a:rPr>
              <a:t>src</a:t>
            </a:r>
            <a:r>
              <a:rPr lang="en-US" sz="1800" dirty="0">
                <a:solidFill>
                  <a:schemeClr val="tx2"/>
                </a:solidFill>
                <a:latin typeface="Times New Roman" panose="02020603050405020304" pitchFamily="18" charset="0"/>
                <a:cs typeface="Times New Roman" panose="02020603050405020304" pitchFamily="18" charset="0"/>
              </a:rPr>
              <a:t>="static/assets/</a:t>
            </a:r>
            <a:r>
              <a:rPr lang="en-US" sz="1800" dirty="0" err="1">
                <a:solidFill>
                  <a:schemeClr val="tx2"/>
                </a:solidFill>
                <a:latin typeface="Times New Roman" panose="02020603050405020304" pitchFamily="18" charset="0"/>
                <a:cs typeface="Times New Roman" panose="02020603050405020304" pitchFamily="18" charset="0"/>
              </a:rPr>
              <a:t>js</a:t>
            </a:r>
            <a:r>
              <a:rPr lang="en-US" sz="1800" dirty="0">
                <a:solidFill>
                  <a:schemeClr val="tx2"/>
                </a:solidFill>
                <a:latin typeface="Times New Roman" panose="02020603050405020304" pitchFamily="18" charset="0"/>
                <a:cs typeface="Times New Roman" panose="02020603050405020304" pitchFamily="18" charset="0"/>
              </a:rPr>
              <a:t>/main.js"&gt;&lt;/script&gt;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&lt;/body&gt;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&lt;/html&gt;</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25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078313"/>
          </a:xfrm>
          <a:prstGeom prst="rect">
            <a:avLst/>
          </a:prstGeom>
          <a:noFill/>
        </p:spPr>
        <p:txBody>
          <a:bodyPr wrap="square">
            <a:spAutoFit/>
          </a:bodyPr>
          <a:lstStyle/>
          <a:p>
            <a:pPr algn="just">
              <a:buClr>
                <a:schemeClr val="tx2"/>
              </a:buClr>
            </a:pPr>
            <a:r>
              <a:rPr lang="en-US" sz="1800" dirty="0">
                <a:solidFill>
                  <a:schemeClr val="bg1">
                    <a:lumMod val="40000"/>
                    <a:lumOff val="60000"/>
                  </a:schemeClr>
                </a:solidFill>
                <a:latin typeface="Times New Roman" panose="02020603050405020304" pitchFamily="18" charset="0"/>
                <a:cs typeface="Times New Roman" panose="02020603050405020304" pitchFamily="18" charset="0"/>
              </a:rPr>
              <a:t>App.py</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from flask import Flask, </a:t>
            </a:r>
            <a:r>
              <a:rPr lang="en-US" sz="1800" dirty="0" err="1">
                <a:solidFill>
                  <a:schemeClr val="tx2"/>
                </a:solidFill>
                <a:latin typeface="Times New Roman" panose="02020603050405020304" pitchFamily="18" charset="0"/>
                <a:cs typeface="Times New Roman" panose="02020603050405020304" pitchFamily="18" charset="0"/>
              </a:rPr>
              <a:t>render_template</a:t>
            </a:r>
            <a:r>
              <a:rPr lang="en-US" sz="1800" dirty="0">
                <a:solidFill>
                  <a:schemeClr val="tx2"/>
                </a:solidFill>
                <a:latin typeface="Times New Roman" panose="02020603050405020304" pitchFamily="18" charset="0"/>
                <a:cs typeface="Times New Roman" panose="02020603050405020304" pitchFamily="18" charset="0"/>
              </a:rPr>
              <a:t>, request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import </a:t>
            </a:r>
            <a:r>
              <a:rPr lang="en-US" sz="1800" dirty="0" err="1">
                <a:solidFill>
                  <a:schemeClr val="tx2"/>
                </a:solidFill>
                <a:latin typeface="Times New Roman" panose="02020603050405020304" pitchFamily="18" charset="0"/>
                <a:cs typeface="Times New Roman" panose="02020603050405020304" pitchFamily="18" charset="0"/>
              </a:rPr>
              <a:t>os</a:t>
            </a:r>
            <a:endParaRPr lang="en-US" sz="1800" dirty="0">
              <a:solidFill>
                <a:schemeClr val="tx2"/>
              </a:solidFill>
              <a:latin typeface="Times New Roman" panose="02020603050405020304" pitchFamily="18" charset="0"/>
              <a:cs typeface="Times New Roman" panose="02020603050405020304" pitchFamily="18" charset="0"/>
            </a:endParaRP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from </a:t>
            </a:r>
            <a:r>
              <a:rPr lang="en-US" sz="1800" dirty="0" err="1">
                <a:solidFill>
                  <a:schemeClr val="tx2"/>
                </a:solidFill>
                <a:latin typeface="Times New Roman" panose="02020603050405020304" pitchFamily="18" charset="0"/>
                <a:cs typeface="Times New Roman" panose="02020603050405020304" pitchFamily="18" charset="0"/>
              </a:rPr>
              <a:t>tensorflow.keras.preprocessing</a:t>
            </a:r>
            <a:r>
              <a:rPr lang="en-US" sz="1800" dirty="0">
                <a:solidFill>
                  <a:schemeClr val="tx2"/>
                </a:solidFill>
                <a:latin typeface="Times New Roman" panose="02020603050405020304" pitchFamily="18" charset="0"/>
                <a:cs typeface="Times New Roman" panose="02020603050405020304" pitchFamily="18" charset="0"/>
              </a:rPr>
              <a:t> import image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import </a:t>
            </a:r>
            <a:r>
              <a:rPr lang="en-US" sz="1800" dirty="0" err="1">
                <a:solidFill>
                  <a:schemeClr val="tx2"/>
                </a:solidFill>
                <a:latin typeface="Times New Roman" panose="02020603050405020304" pitchFamily="18" charset="0"/>
                <a:cs typeface="Times New Roman" panose="02020603050405020304" pitchFamily="18" charset="0"/>
              </a:rPr>
              <a:t>numpy</a:t>
            </a:r>
            <a:r>
              <a:rPr lang="en-US" sz="1800" dirty="0">
                <a:solidFill>
                  <a:schemeClr val="tx2"/>
                </a:solidFill>
                <a:latin typeface="Times New Roman" panose="02020603050405020304" pitchFamily="18" charset="0"/>
                <a:cs typeface="Times New Roman" panose="02020603050405020304" pitchFamily="18" charset="0"/>
              </a:rPr>
              <a:t> as np</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import </a:t>
            </a:r>
            <a:r>
              <a:rPr lang="en-US" sz="1800" dirty="0" err="1">
                <a:solidFill>
                  <a:schemeClr val="tx2"/>
                </a:solidFill>
                <a:latin typeface="Times New Roman" panose="02020603050405020304" pitchFamily="18" charset="0"/>
                <a:cs typeface="Times New Roman" panose="02020603050405020304" pitchFamily="18" charset="0"/>
              </a:rPr>
              <a:t>tensorflow</a:t>
            </a:r>
            <a:r>
              <a:rPr lang="en-US" sz="1800" dirty="0">
                <a:solidFill>
                  <a:schemeClr val="tx2"/>
                </a:solidFill>
                <a:latin typeface="Times New Roman" panose="02020603050405020304" pitchFamily="18" charset="0"/>
                <a:cs typeface="Times New Roman" panose="02020603050405020304" pitchFamily="18" charset="0"/>
              </a:rPr>
              <a:t> as </a:t>
            </a:r>
            <a:r>
              <a:rPr lang="en-US" sz="1800" dirty="0" err="1">
                <a:solidFill>
                  <a:schemeClr val="tx2"/>
                </a:solidFill>
                <a:latin typeface="Times New Roman" panose="02020603050405020304" pitchFamily="18" charset="0"/>
                <a:cs typeface="Times New Roman" panose="02020603050405020304" pitchFamily="18" charset="0"/>
              </a:rPr>
              <a:t>tf</a:t>
            </a:r>
            <a:endParaRPr lang="en-US" sz="1800" dirty="0">
              <a:solidFill>
                <a:schemeClr val="tx2"/>
              </a:solidFill>
              <a:latin typeface="Times New Roman" panose="02020603050405020304" pitchFamily="18" charset="0"/>
              <a:cs typeface="Times New Roman" panose="02020603050405020304" pitchFamily="18" charset="0"/>
            </a:endParaRP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from </a:t>
            </a:r>
            <a:r>
              <a:rPr lang="en-US" sz="1800" dirty="0" err="1">
                <a:solidFill>
                  <a:schemeClr val="tx2"/>
                </a:solidFill>
                <a:latin typeface="Times New Roman" panose="02020603050405020304" pitchFamily="18" charset="0"/>
                <a:cs typeface="Times New Roman" panose="02020603050405020304" pitchFamily="18" charset="0"/>
              </a:rPr>
              <a:t>werkzeug.utils</a:t>
            </a:r>
            <a:r>
              <a:rPr lang="en-US" sz="1800" dirty="0">
                <a:solidFill>
                  <a:schemeClr val="tx2"/>
                </a:solidFill>
                <a:latin typeface="Times New Roman" panose="02020603050405020304" pitchFamily="18" charset="0"/>
                <a:cs typeface="Times New Roman" panose="02020603050405020304" pitchFamily="18" charset="0"/>
              </a:rPr>
              <a:t> import </a:t>
            </a:r>
            <a:r>
              <a:rPr lang="en-US" sz="1800" dirty="0" err="1">
                <a:solidFill>
                  <a:schemeClr val="tx2"/>
                </a:solidFill>
                <a:latin typeface="Times New Roman" panose="02020603050405020304" pitchFamily="18" charset="0"/>
                <a:cs typeface="Times New Roman" panose="02020603050405020304" pitchFamily="18" charset="0"/>
              </a:rPr>
              <a:t>secure_filename</a:t>
            </a:r>
            <a:endParaRPr lang="en-US" sz="1800" dirty="0">
              <a:solidFill>
                <a:schemeClr val="tx2"/>
              </a:solidFill>
              <a:latin typeface="Times New Roman" panose="02020603050405020304" pitchFamily="18" charset="0"/>
              <a:cs typeface="Times New Roman" panose="02020603050405020304" pitchFamily="18" charset="0"/>
            </a:endParaRP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app = Flask(__name__)</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Load the saved models</a:t>
            </a:r>
          </a:p>
          <a:p>
            <a:pPr algn="just">
              <a:buClr>
                <a:schemeClr val="tx2"/>
              </a:buClr>
            </a:pPr>
            <a:r>
              <a:rPr lang="en-US" sz="1800" dirty="0" err="1">
                <a:solidFill>
                  <a:schemeClr val="tx2"/>
                </a:solidFill>
                <a:latin typeface="Times New Roman" panose="02020603050405020304" pitchFamily="18" charset="0"/>
                <a:cs typeface="Times New Roman" panose="02020603050405020304" pitchFamily="18" charset="0"/>
              </a:rPr>
              <a:t>glaucoma_model</a:t>
            </a:r>
            <a:r>
              <a:rPr lang="en-US" sz="1800" dirty="0">
                <a:solidFill>
                  <a:schemeClr val="tx2"/>
                </a:solidFill>
                <a:latin typeface="Times New Roman" panose="02020603050405020304" pitchFamily="18" charset="0"/>
                <a:cs typeface="Times New Roman" panose="02020603050405020304" pitchFamily="18" charset="0"/>
              </a:rPr>
              <a:t> = </a:t>
            </a:r>
            <a:r>
              <a:rPr lang="en-US" sz="1800" dirty="0" err="1">
                <a:solidFill>
                  <a:schemeClr val="tx2"/>
                </a:solidFill>
                <a:latin typeface="Times New Roman" panose="02020603050405020304" pitchFamily="18" charset="0"/>
                <a:cs typeface="Times New Roman" panose="02020603050405020304" pitchFamily="18" charset="0"/>
              </a:rPr>
              <a:t>tf.keras.models.load_model</a:t>
            </a:r>
            <a:r>
              <a:rPr lang="en-US" sz="1800" dirty="0">
                <a:solidFill>
                  <a:schemeClr val="tx2"/>
                </a:solidFill>
                <a:latin typeface="Times New Roman" panose="02020603050405020304" pitchFamily="18" charset="0"/>
                <a:cs typeface="Times New Roman" panose="02020603050405020304" pitchFamily="18" charset="0"/>
              </a:rPr>
              <a:t>('glaucoma_model.h5')</a:t>
            </a:r>
          </a:p>
          <a:p>
            <a:pPr algn="just">
              <a:buClr>
                <a:schemeClr val="tx2"/>
              </a:buClr>
            </a:pPr>
            <a:r>
              <a:rPr lang="en-US" sz="1800" dirty="0" err="1">
                <a:solidFill>
                  <a:schemeClr val="tx2"/>
                </a:solidFill>
                <a:latin typeface="Times New Roman" panose="02020603050405020304" pitchFamily="18" charset="0"/>
                <a:cs typeface="Times New Roman" panose="02020603050405020304" pitchFamily="18" charset="0"/>
              </a:rPr>
              <a:t>cataract_model</a:t>
            </a:r>
            <a:r>
              <a:rPr lang="en-US" sz="1800" dirty="0">
                <a:solidFill>
                  <a:schemeClr val="tx2"/>
                </a:solidFill>
                <a:latin typeface="Times New Roman" panose="02020603050405020304" pitchFamily="18" charset="0"/>
                <a:cs typeface="Times New Roman" panose="02020603050405020304" pitchFamily="18" charset="0"/>
              </a:rPr>
              <a:t> = </a:t>
            </a:r>
            <a:r>
              <a:rPr lang="en-US" sz="1800" dirty="0" err="1">
                <a:solidFill>
                  <a:schemeClr val="tx2"/>
                </a:solidFill>
                <a:latin typeface="Times New Roman" panose="02020603050405020304" pitchFamily="18" charset="0"/>
                <a:cs typeface="Times New Roman" panose="02020603050405020304" pitchFamily="18" charset="0"/>
              </a:rPr>
              <a:t>tf.keras.models.load_model</a:t>
            </a:r>
            <a:r>
              <a:rPr lang="en-US" sz="1800" dirty="0">
                <a:solidFill>
                  <a:schemeClr val="tx2"/>
                </a:solidFill>
                <a:latin typeface="Times New Roman" panose="02020603050405020304" pitchFamily="18" charset="0"/>
                <a:cs typeface="Times New Roman" panose="02020603050405020304" pitchFamily="18" charset="0"/>
              </a:rPr>
              <a:t>('cataract_model.h5')</a:t>
            </a:r>
          </a:p>
          <a:p>
            <a:pPr algn="just">
              <a:buClr>
                <a:schemeClr val="tx2"/>
              </a:buClr>
            </a:pPr>
            <a:r>
              <a:rPr lang="en-US" sz="1800" dirty="0" err="1">
                <a:solidFill>
                  <a:schemeClr val="tx2"/>
                </a:solidFill>
                <a:latin typeface="Times New Roman" panose="02020603050405020304" pitchFamily="18" charset="0"/>
                <a:cs typeface="Times New Roman" panose="02020603050405020304" pitchFamily="18" charset="0"/>
              </a:rPr>
              <a:t>diabetic_retinopathy_model</a:t>
            </a:r>
            <a:r>
              <a:rPr lang="en-US" sz="1800" dirty="0">
                <a:solidFill>
                  <a:schemeClr val="tx2"/>
                </a:solidFill>
                <a:latin typeface="Times New Roman" panose="02020603050405020304" pitchFamily="18" charset="0"/>
                <a:cs typeface="Times New Roman" panose="02020603050405020304" pitchFamily="18" charset="0"/>
              </a:rPr>
              <a:t> = </a:t>
            </a:r>
            <a:r>
              <a:rPr lang="en-US" sz="1800" dirty="0" err="1">
                <a:solidFill>
                  <a:schemeClr val="tx2"/>
                </a:solidFill>
                <a:latin typeface="Times New Roman" panose="02020603050405020304" pitchFamily="18" charset="0"/>
                <a:cs typeface="Times New Roman" panose="02020603050405020304" pitchFamily="18" charset="0"/>
              </a:rPr>
              <a:t>tf.keras.models.load_model</a:t>
            </a:r>
            <a:r>
              <a:rPr lang="en-US" sz="1800" dirty="0">
                <a:solidFill>
                  <a:schemeClr val="tx2"/>
                </a:solidFill>
                <a:latin typeface="Times New Roman" panose="02020603050405020304" pitchFamily="18" charset="0"/>
                <a:cs typeface="Times New Roman" panose="02020603050405020304" pitchFamily="18" charset="0"/>
              </a:rPr>
              <a:t>('retinopathy_model.h5')</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Define the allowed file extensions for uploaded images</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ALLOWED_EXTENSIONS = {'</a:t>
            </a:r>
            <a:r>
              <a:rPr lang="en-US" sz="1800" dirty="0" err="1">
                <a:solidFill>
                  <a:schemeClr val="tx2"/>
                </a:solidFill>
                <a:latin typeface="Times New Roman" panose="02020603050405020304" pitchFamily="18" charset="0"/>
                <a:cs typeface="Times New Roman" panose="02020603050405020304" pitchFamily="18" charset="0"/>
              </a:rPr>
              <a:t>png</a:t>
            </a:r>
            <a:r>
              <a:rPr lang="en-US" sz="1800" dirty="0">
                <a:solidFill>
                  <a:schemeClr val="tx2"/>
                </a:solidFill>
                <a:latin typeface="Times New Roman" panose="02020603050405020304" pitchFamily="18" charset="0"/>
                <a:cs typeface="Times New Roman" panose="02020603050405020304" pitchFamily="18" charset="0"/>
              </a:rPr>
              <a:t>', 'jpg', 'jpeg'}</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def </a:t>
            </a:r>
            <a:r>
              <a:rPr lang="en-US" sz="1800" dirty="0" err="1">
                <a:solidFill>
                  <a:schemeClr val="tx2"/>
                </a:solidFill>
                <a:latin typeface="Times New Roman" panose="02020603050405020304" pitchFamily="18" charset="0"/>
                <a:cs typeface="Times New Roman" panose="02020603050405020304" pitchFamily="18" charset="0"/>
              </a:rPr>
              <a:t>allowed_file</a:t>
            </a:r>
            <a:r>
              <a:rPr lang="en-US" sz="1800" dirty="0">
                <a:solidFill>
                  <a:schemeClr val="tx2"/>
                </a:solidFill>
                <a:latin typeface="Times New Roman" panose="02020603050405020304" pitchFamily="18" charset="0"/>
                <a:cs typeface="Times New Roman" panose="02020603050405020304" pitchFamily="18" charset="0"/>
              </a:rPr>
              <a:t>(filename):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"""Check if a file has an allowed extension"""</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return '.' in filename and </a:t>
            </a:r>
            <a:r>
              <a:rPr lang="en-US" sz="1800" dirty="0" err="1">
                <a:solidFill>
                  <a:schemeClr val="tx2"/>
                </a:solidFill>
                <a:latin typeface="Times New Roman" panose="02020603050405020304" pitchFamily="18" charset="0"/>
                <a:cs typeface="Times New Roman" panose="02020603050405020304" pitchFamily="18" charset="0"/>
              </a:rPr>
              <a:t>filename.rsplit</a:t>
            </a:r>
            <a:r>
              <a:rPr lang="en-US" sz="1800" dirty="0">
                <a:solidFill>
                  <a:schemeClr val="tx2"/>
                </a:solidFill>
                <a:latin typeface="Times New Roman" panose="02020603050405020304" pitchFamily="18" charset="0"/>
                <a:cs typeface="Times New Roman" panose="02020603050405020304" pitchFamily="18" charset="0"/>
              </a:rPr>
              <a:t>('.', 1)[1].lower() in ALLOWED_EXTENSIONS</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def predict(</a:t>
            </a:r>
            <a:r>
              <a:rPr lang="en-US" sz="1800" dirty="0" err="1">
                <a:solidFill>
                  <a:schemeClr val="tx2"/>
                </a:solidFill>
                <a:latin typeface="Times New Roman" panose="02020603050405020304" pitchFamily="18" charset="0"/>
                <a:cs typeface="Times New Roman" panose="02020603050405020304" pitchFamily="18" charset="0"/>
              </a:rPr>
              <a:t>image_path</a:t>
            </a:r>
            <a:r>
              <a:rPr lang="en-US" sz="1800" dirty="0">
                <a:solidFill>
                  <a:schemeClr val="tx2"/>
                </a:solidFill>
                <a:latin typeface="Times New Roman" panose="02020603050405020304" pitchFamily="18" charset="0"/>
                <a:cs typeface="Times New Roman" panose="02020603050405020304" pitchFamily="18" charset="0"/>
              </a:rPr>
              <a:t>, model):</a:t>
            </a:r>
          </a:p>
        </p:txBody>
      </p:sp>
    </p:spTree>
    <p:extLst>
      <p:ext uri="{BB962C8B-B14F-4D97-AF65-F5344CB8AC3E}">
        <p14:creationId xmlns:p14="http://schemas.microsoft.com/office/powerpoint/2010/main" val="1116953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355312"/>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"""Make a prediction on a fundus image using a given model"""</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 = </a:t>
            </a:r>
            <a:r>
              <a:rPr lang="en-US" sz="1800" dirty="0" err="1">
                <a:solidFill>
                  <a:schemeClr val="tx2"/>
                </a:solidFill>
                <a:latin typeface="Times New Roman" panose="02020603050405020304" pitchFamily="18" charset="0"/>
                <a:cs typeface="Times New Roman" panose="02020603050405020304" pitchFamily="18" charset="0"/>
              </a:rPr>
              <a:t>tf.keras.preprocessing.image.load_img</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err="1">
                <a:solidFill>
                  <a:schemeClr val="tx2"/>
                </a:solidFill>
                <a:latin typeface="Times New Roman" panose="02020603050405020304" pitchFamily="18" charset="0"/>
                <a:cs typeface="Times New Roman" panose="02020603050405020304" pitchFamily="18" charset="0"/>
              </a:rPr>
              <a:t>image_path</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target_size</a:t>
            </a:r>
            <a:r>
              <a:rPr lang="en-US" sz="1800" dirty="0">
                <a:solidFill>
                  <a:schemeClr val="tx2"/>
                </a:solidFill>
                <a:latin typeface="Times New Roman" panose="02020603050405020304" pitchFamily="18" charset="0"/>
                <a:cs typeface="Times New Roman" panose="02020603050405020304" pitchFamily="18" charset="0"/>
              </a:rPr>
              <a:t>=(512, 512))</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x = </a:t>
            </a:r>
            <a:r>
              <a:rPr lang="en-US" sz="1800" dirty="0" err="1">
                <a:solidFill>
                  <a:schemeClr val="tx2"/>
                </a:solidFill>
                <a:latin typeface="Times New Roman" panose="02020603050405020304" pitchFamily="18" charset="0"/>
                <a:cs typeface="Times New Roman" panose="02020603050405020304" pitchFamily="18" charset="0"/>
              </a:rPr>
              <a:t>image.img_to_array</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err="1">
                <a:solidFill>
                  <a:schemeClr val="tx2"/>
                </a:solidFill>
                <a:latin typeface="Times New Roman" panose="02020603050405020304" pitchFamily="18" charset="0"/>
                <a:cs typeface="Times New Roman" panose="02020603050405020304" pitchFamily="18" charset="0"/>
              </a:rPr>
              <a:t>img</a:t>
            </a:r>
            <a:r>
              <a:rPr lang="en-US" sz="1800" dirty="0">
                <a:solidFill>
                  <a:schemeClr val="tx2"/>
                </a:solidFill>
                <a:latin typeface="Times New Roman" panose="02020603050405020304" pitchFamily="18" charset="0"/>
                <a:cs typeface="Times New Roman" panose="02020603050405020304" pitchFamily="18" charset="0"/>
              </a:rPr>
              <a: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x = x / 255.0</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x = </a:t>
            </a:r>
            <a:r>
              <a:rPr lang="en-US" sz="1800" dirty="0" err="1">
                <a:solidFill>
                  <a:schemeClr val="tx2"/>
                </a:solidFill>
                <a:latin typeface="Times New Roman" panose="02020603050405020304" pitchFamily="18" charset="0"/>
                <a:cs typeface="Times New Roman" panose="02020603050405020304" pitchFamily="18" charset="0"/>
              </a:rPr>
              <a:t>np.expand_dims</a:t>
            </a:r>
            <a:r>
              <a:rPr lang="en-US" sz="1800" dirty="0">
                <a:solidFill>
                  <a:schemeClr val="tx2"/>
                </a:solidFill>
                <a:latin typeface="Times New Roman" panose="02020603050405020304" pitchFamily="18" charset="0"/>
                <a:cs typeface="Times New Roman" panose="02020603050405020304" pitchFamily="18" charset="0"/>
              </a:rPr>
              <a:t>(x, axis=0)</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preds = </a:t>
            </a:r>
            <a:r>
              <a:rPr lang="en-US" sz="1800" dirty="0" err="1">
                <a:solidFill>
                  <a:schemeClr val="tx2"/>
                </a:solidFill>
                <a:latin typeface="Times New Roman" panose="02020603050405020304" pitchFamily="18" charset="0"/>
                <a:cs typeface="Times New Roman" panose="02020603050405020304" pitchFamily="18" charset="0"/>
              </a:rPr>
              <a:t>model.predict</a:t>
            </a:r>
            <a:r>
              <a:rPr lang="en-US" sz="1800" dirty="0">
                <a:solidFill>
                  <a:schemeClr val="tx2"/>
                </a:solidFill>
                <a:latin typeface="Times New Roman" panose="02020603050405020304" pitchFamily="18" charset="0"/>
                <a:cs typeface="Times New Roman" panose="02020603050405020304" pitchFamily="18" charset="0"/>
              </a:rPr>
              <a:t>(x)</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return preds[0][0]</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@app.route('/')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def index():</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"""Render the index page"""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return </a:t>
            </a:r>
            <a:r>
              <a:rPr lang="en-US" sz="1800" dirty="0" err="1">
                <a:solidFill>
                  <a:schemeClr val="tx2"/>
                </a:solidFill>
                <a:latin typeface="Times New Roman" panose="02020603050405020304" pitchFamily="18" charset="0"/>
                <a:cs typeface="Times New Roman" panose="02020603050405020304" pitchFamily="18" charset="0"/>
              </a:rPr>
              <a:t>render_template</a:t>
            </a:r>
            <a:r>
              <a:rPr lang="en-US" sz="1800" dirty="0">
                <a:solidFill>
                  <a:schemeClr val="tx2"/>
                </a:solidFill>
                <a:latin typeface="Times New Roman" panose="02020603050405020304" pitchFamily="18" charset="0"/>
                <a:cs typeface="Times New Roman" panose="02020603050405020304" pitchFamily="18" charset="0"/>
              </a:rPr>
              <a:t>('index.html')</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@app.route('/predict', methods=['POST'])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def </a:t>
            </a:r>
            <a:r>
              <a:rPr lang="en-US" sz="1800" dirty="0" err="1">
                <a:solidFill>
                  <a:schemeClr val="tx2"/>
                </a:solidFill>
                <a:latin typeface="Times New Roman" panose="02020603050405020304" pitchFamily="18" charset="0"/>
                <a:cs typeface="Times New Roman" panose="02020603050405020304" pitchFamily="18" charset="0"/>
              </a:rPr>
              <a:t>predict_disease</a:t>
            </a:r>
            <a:r>
              <a:rPr lang="en-US" sz="1800" dirty="0">
                <a:solidFill>
                  <a:schemeClr val="tx2"/>
                </a:solidFill>
                <a:latin typeface="Times New Roman" panose="02020603050405020304" pitchFamily="18" charset="0"/>
                <a:cs typeface="Times New Roman" panose="02020603050405020304" pitchFamily="18" charset="0"/>
              </a:rPr>
              <a: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"""Make a prediction on an uploaded fundus image"""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 Get the uploaded file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file = </a:t>
            </a:r>
            <a:r>
              <a:rPr lang="en-US" sz="1800" dirty="0" err="1">
                <a:solidFill>
                  <a:schemeClr val="tx2"/>
                </a:solidFill>
                <a:latin typeface="Times New Roman" panose="02020603050405020304" pitchFamily="18" charset="0"/>
                <a:cs typeface="Times New Roman" panose="02020603050405020304" pitchFamily="18" charset="0"/>
              </a:rPr>
              <a:t>request.files</a:t>
            </a:r>
            <a:r>
              <a:rPr lang="en-US" sz="1800" dirty="0">
                <a:solidFill>
                  <a:schemeClr val="tx2"/>
                </a:solidFill>
                <a:latin typeface="Times New Roman" panose="02020603050405020304" pitchFamily="18" charset="0"/>
                <a:cs typeface="Times New Roman" panose="02020603050405020304" pitchFamily="18" charset="0"/>
              </a:rPr>
              <a:t>['file']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 Check if file is empty</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if not file:</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0767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355312"/>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return </a:t>
            </a:r>
            <a:r>
              <a:rPr lang="en-US" sz="1800" dirty="0" err="1">
                <a:solidFill>
                  <a:schemeClr val="tx2"/>
                </a:solidFill>
                <a:latin typeface="Times New Roman" panose="02020603050405020304" pitchFamily="18" charset="0"/>
                <a:cs typeface="Times New Roman" panose="02020603050405020304" pitchFamily="18" charset="0"/>
              </a:rPr>
              <a:t>render_template</a:t>
            </a:r>
            <a:r>
              <a:rPr lang="en-US" sz="1800" dirty="0">
                <a:solidFill>
                  <a:schemeClr val="tx2"/>
                </a:solidFill>
                <a:latin typeface="Times New Roman" panose="02020603050405020304" pitchFamily="18" charset="0"/>
                <a:cs typeface="Times New Roman" panose="02020603050405020304" pitchFamily="18" charset="0"/>
              </a:rPr>
              <a:t>('index.html', message='No file was uploaded.')</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 Check if the file has an allowed extension</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if not </a:t>
            </a:r>
            <a:r>
              <a:rPr lang="en-US" sz="1800" dirty="0" err="1">
                <a:solidFill>
                  <a:schemeClr val="tx2"/>
                </a:solidFill>
                <a:latin typeface="Times New Roman" panose="02020603050405020304" pitchFamily="18" charset="0"/>
                <a:cs typeface="Times New Roman" panose="02020603050405020304" pitchFamily="18" charset="0"/>
              </a:rPr>
              <a:t>allowed_file</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err="1">
                <a:solidFill>
                  <a:schemeClr val="tx2"/>
                </a:solidFill>
                <a:latin typeface="Times New Roman" panose="02020603050405020304" pitchFamily="18" charset="0"/>
                <a:cs typeface="Times New Roman" panose="02020603050405020304" pitchFamily="18" charset="0"/>
              </a:rPr>
              <a:t>file.filename</a:t>
            </a:r>
            <a:r>
              <a:rPr lang="en-US" sz="1800" dirty="0">
                <a:solidFill>
                  <a:schemeClr val="tx2"/>
                </a:solidFill>
                <a:latin typeface="Times New Roman" panose="02020603050405020304" pitchFamily="18" charset="0"/>
                <a:cs typeface="Times New Roman" panose="02020603050405020304" pitchFamily="18" charset="0"/>
              </a:rPr>
              <a: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return </a:t>
            </a:r>
            <a:r>
              <a:rPr lang="en-US" sz="1800" dirty="0" err="1">
                <a:solidFill>
                  <a:schemeClr val="tx2"/>
                </a:solidFill>
                <a:latin typeface="Times New Roman" panose="02020603050405020304" pitchFamily="18" charset="0"/>
                <a:cs typeface="Times New Roman" panose="02020603050405020304" pitchFamily="18" charset="0"/>
              </a:rPr>
              <a:t>render_template</a:t>
            </a:r>
            <a:r>
              <a:rPr lang="en-US" sz="1800" dirty="0">
                <a:solidFill>
                  <a:schemeClr val="tx2"/>
                </a:solidFill>
                <a:latin typeface="Times New Roman" panose="02020603050405020304" pitchFamily="18" charset="0"/>
                <a:cs typeface="Times New Roman" panose="02020603050405020304" pitchFamily="18" charset="0"/>
              </a:rPr>
              <a:t>('index.html', message='Invalid file type. Only PNG and JPEG files are allowed.')</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 Save the file to the uploads folder</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filename = </a:t>
            </a:r>
            <a:r>
              <a:rPr lang="en-US" sz="1800" dirty="0" err="1">
                <a:solidFill>
                  <a:schemeClr val="tx2"/>
                </a:solidFill>
                <a:latin typeface="Times New Roman" panose="02020603050405020304" pitchFamily="18" charset="0"/>
                <a:cs typeface="Times New Roman" panose="02020603050405020304" pitchFamily="18" charset="0"/>
              </a:rPr>
              <a:t>secure_filename</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err="1">
                <a:solidFill>
                  <a:schemeClr val="tx2"/>
                </a:solidFill>
                <a:latin typeface="Times New Roman" panose="02020603050405020304" pitchFamily="18" charset="0"/>
                <a:cs typeface="Times New Roman" panose="02020603050405020304" pitchFamily="18" charset="0"/>
              </a:rPr>
              <a:t>file.filename</a:t>
            </a:r>
            <a:r>
              <a:rPr lang="en-US" sz="1800" dirty="0">
                <a:solidFill>
                  <a:schemeClr val="tx2"/>
                </a:solidFill>
                <a:latin typeface="Times New Roman" panose="02020603050405020304" pitchFamily="18" charset="0"/>
                <a:cs typeface="Times New Roman" panose="02020603050405020304" pitchFamily="18" charset="0"/>
              </a:rPr>
              <a: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file_path</a:t>
            </a:r>
            <a:r>
              <a:rPr lang="en-US" sz="1800" dirty="0">
                <a:solidFill>
                  <a:schemeClr val="tx2"/>
                </a:solidFill>
                <a:latin typeface="Times New Roman" panose="02020603050405020304" pitchFamily="18" charset="0"/>
                <a:cs typeface="Times New Roman" panose="02020603050405020304" pitchFamily="18" charset="0"/>
              </a:rPr>
              <a:t> = </a:t>
            </a:r>
            <a:r>
              <a:rPr lang="en-US" sz="1800" dirty="0" err="1">
                <a:solidFill>
                  <a:schemeClr val="tx2"/>
                </a:solidFill>
                <a:latin typeface="Times New Roman" panose="02020603050405020304" pitchFamily="18" charset="0"/>
                <a:cs typeface="Times New Roman" panose="02020603050405020304" pitchFamily="18" charset="0"/>
              </a:rPr>
              <a:t>os.path.join</a:t>
            </a:r>
            <a:r>
              <a:rPr lang="en-US" sz="1800" dirty="0">
                <a:solidFill>
                  <a:schemeClr val="tx2"/>
                </a:solidFill>
                <a:latin typeface="Times New Roman" panose="02020603050405020304" pitchFamily="18" charset="0"/>
                <a:cs typeface="Times New Roman" panose="02020603050405020304" pitchFamily="18" charset="0"/>
              </a:rPr>
              <a:t>('static/uploads', filename)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file.save</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err="1">
                <a:solidFill>
                  <a:schemeClr val="tx2"/>
                </a:solidFill>
                <a:latin typeface="Times New Roman" panose="02020603050405020304" pitchFamily="18" charset="0"/>
                <a:cs typeface="Times New Roman" panose="02020603050405020304" pitchFamily="18" charset="0"/>
              </a:rPr>
              <a:t>file_path</a:t>
            </a:r>
            <a:r>
              <a:rPr lang="en-US" sz="1800" dirty="0">
                <a:solidFill>
                  <a:schemeClr val="tx2"/>
                </a:solidFill>
                <a:latin typeface="Times New Roman" panose="02020603050405020304" pitchFamily="18" charset="0"/>
                <a:cs typeface="Times New Roman" panose="02020603050405020304" pitchFamily="18" charset="0"/>
              </a:rPr>
              <a: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 Determine which model to use based on user input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model = None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disease = </a:t>
            </a:r>
            <a:r>
              <a:rPr lang="en-US" sz="1800" dirty="0" err="1">
                <a:solidFill>
                  <a:schemeClr val="tx2"/>
                </a:solidFill>
                <a:latin typeface="Times New Roman" panose="02020603050405020304" pitchFamily="18" charset="0"/>
                <a:cs typeface="Times New Roman" panose="02020603050405020304" pitchFamily="18" charset="0"/>
              </a:rPr>
              <a:t>request.form.get</a:t>
            </a:r>
            <a:r>
              <a:rPr lang="en-US" sz="1800" dirty="0">
                <a:solidFill>
                  <a:schemeClr val="tx2"/>
                </a:solidFill>
                <a:latin typeface="Times New Roman" panose="02020603050405020304" pitchFamily="18" charset="0"/>
                <a:cs typeface="Times New Roman" panose="02020603050405020304" pitchFamily="18" charset="0"/>
              </a:rPr>
              <a:t>('disease')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print(disease)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if disease == 'glaucoma':</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model = </a:t>
            </a:r>
            <a:r>
              <a:rPr lang="en-US" sz="1800" dirty="0" err="1">
                <a:solidFill>
                  <a:schemeClr val="tx2"/>
                </a:solidFill>
                <a:latin typeface="Times New Roman" panose="02020603050405020304" pitchFamily="18" charset="0"/>
                <a:cs typeface="Times New Roman" panose="02020603050405020304" pitchFamily="18" charset="0"/>
              </a:rPr>
              <a:t>glaucoma_model</a:t>
            </a:r>
            <a:endParaRPr lang="en-US" sz="1800" dirty="0">
              <a:solidFill>
                <a:schemeClr val="tx2"/>
              </a:solidFill>
              <a:latin typeface="Times New Roman" panose="02020603050405020304" pitchFamily="18" charset="0"/>
              <a:cs typeface="Times New Roman" panose="02020603050405020304" pitchFamily="18" charset="0"/>
            </a:endParaRP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elif</a:t>
            </a:r>
            <a:r>
              <a:rPr lang="en-US" sz="1800" dirty="0">
                <a:solidFill>
                  <a:schemeClr val="tx2"/>
                </a:solidFill>
                <a:latin typeface="Times New Roman" panose="02020603050405020304" pitchFamily="18" charset="0"/>
                <a:cs typeface="Times New Roman" panose="02020603050405020304" pitchFamily="18" charset="0"/>
              </a:rPr>
              <a:t> disease == 'cataract':</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model = </a:t>
            </a:r>
            <a:r>
              <a:rPr lang="en-US" sz="1800" dirty="0" err="1">
                <a:solidFill>
                  <a:schemeClr val="tx2"/>
                </a:solidFill>
                <a:latin typeface="Times New Roman" panose="02020603050405020304" pitchFamily="18" charset="0"/>
                <a:cs typeface="Times New Roman" panose="02020603050405020304" pitchFamily="18" charset="0"/>
              </a:rPr>
              <a:t>cataract_model</a:t>
            </a:r>
            <a:endParaRPr lang="en-US" sz="1800" dirty="0">
              <a:solidFill>
                <a:schemeClr val="tx2"/>
              </a:solidFill>
              <a:latin typeface="Times New Roman" panose="02020603050405020304" pitchFamily="18" charset="0"/>
              <a:cs typeface="Times New Roman" panose="02020603050405020304" pitchFamily="18" charset="0"/>
            </a:endParaRP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elif</a:t>
            </a:r>
            <a:r>
              <a:rPr lang="en-US" sz="1800" dirty="0">
                <a:solidFill>
                  <a:schemeClr val="tx2"/>
                </a:solidFill>
                <a:latin typeface="Times New Roman" panose="02020603050405020304" pitchFamily="18" charset="0"/>
                <a:cs typeface="Times New Roman" panose="02020603050405020304" pitchFamily="18" charset="0"/>
              </a:rPr>
              <a:t> disease == 'retinopathy':</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807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4" name="TextBox 3">
            <a:extLst>
              <a:ext uri="{FF2B5EF4-FFF2-40B4-BE49-F238E27FC236}">
                <a16:creationId xmlns:a16="http://schemas.microsoft.com/office/drawing/2014/main" id="{D04225EF-41A5-8CF1-1A7B-7634AACE0F6F}"/>
              </a:ext>
            </a:extLst>
          </p:cNvPr>
          <p:cNvSpPr txBox="1"/>
          <p:nvPr/>
        </p:nvSpPr>
        <p:spPr>
          <a:xfrm>
            <a:off x="275972" y="50403"/>
            <a:ext cx="8525936" cy="5078313"/>
          </a:xfrm>
          <a:prstGeom prst="rect">
            <a:avLst/>
          </a:prstGeom>
          <a:noFill/>
        </p:spPr>
        <p:txBody>
          <a:bodyPr wrap="square">
            <a:spAutoFit/>
          </a:bodyPr>
          <a:lstStyle/>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model = </a:t>
            </a:r>
            <a:r>
              <a:rPr lang="en-US" sz="1800" dirty="0" err="1">
                <a:solidFill>
                  <a:schemeClr val="tx2"/>
                </a:solidFill>
                <a:latin typeface="Times New Roman" panose="02020603050405020304" pitchFamily="18" charset="0"/>
                <a:cs typeface="Times New Roman" panose="02020603050405020304" pitchFamily="18" charset="0"/>
              </a:rPr>
              <a:t>diabetic_retinopathy_model</a:t>
            </a:r>
            <a:endParaRPr lang="en-US" sz="1800" dirty="0">
              <a:solidFill>
                <a:schemeClr val="tx2"/>
              </a:solidFill>
              <a:latin typeface="Times New Roman" panose="02020603050405020304" pitchFamily="18" charset="0"/>
              <a:cs typeface="Times New Roman" panose="02020603050405020304" pitchFamily="18" charset="0"/>
            </a:endParaRP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 Make a prediction using the selected model</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if model:</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preds = predict(</a:t>
            </a:r>
            <a:r>
              <a:rPr lang="en-US" sz="1800" dirty="0" err="1">
                <a:solidFill>
                  <a:schemeClr val="tx2"/>
                </a:solidFill>
                <a:latin typeface="Times New Roman" panose="02020603050405020304" pitchFamily="18" charset="0"/>
                <a:cs typeface="Times New Roman" panose="02020603050405020304" pitchFamily="18" charset="0"/>
              </a:rPr>
              <a:t>file_path</a:t>
            </a:r>
            <a:r>
              <a:rPr lang="en-US" sz="1800" dirty="0">
                <a:solidFill>
                  <a:schemeClr val="tx2"/>
                </a:solidFill>
                <a:latin typeface="Times New Roman" panose="02020603050405020304" pitchFamily="18" charset="0"/>
                <a:cs typeface="Times New Roman" panose="02020603050405020304" pitchFamily="18" charset="0"/>
              </a:rPr>
              <a:t>, model)</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if preds &lt; 0.9:</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disease_found</a:t>
            </a:r>
            <a:r>
              <a:rPr lang="en-US" sz="1800" dirty="0">
                <a:solidFill>
                  <a:schemeClr val="tx2"/>
                </a:solidFill>
                <a:latin typeface="Times New Roman" panose="02020603050405020304" pitchFamily="18" charset="0"/>
                <a:cs typeface="Times New Roman" panose="02020603050405020304" pitchFamily="18" charset="0"/>
              </a:rPr>
              <a:t> = disease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disease = "No Diseases Found"</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else: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disease_found</a:t>
            </a:r>
            <a:r>
              <a:rPr lang="en-US" sz="1800" dirty="0">
                <a:solidFill>
                  <a:schemeClr val="tx2"/>
                </a:solidFill>
                <a:latin typeface="Times New Roman" panose="02020603050405020304" pitchFamily="18" charset="0"/>
                <a:cs typeface="Times New Roman" panose="02020603050405020304" pitchFamily="18" charset="0"/>
              </a:rPr>
              <a:t> = disease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predicted = preds * 100</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predicted_prob</a:t>
            </a:r>
            <a:r>
              <a:rPr lang="en-US" sz="1800" dirty="0">
                <a:solidFill>
                  <a:schemeClr val="tx2"/>
                </a:solidFill>
                <a:latin typeface="Times New Roman" panose="02020603050405020304" pitchFamily="18" charset="0"/>
                <a:cs typeface="Times New Roman" panose="02020603050405020304" pitchFamily="18" charset="0"/>
              </a:rPr>
              <a:t> = round(predicted, 2)</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return </a:t>
            </a:r>
            <a:r>
              <a:rPr lang="en-US" sz="1800" dirty="0" err="1">
                <a:solidFill>
                  <a:schemeClr val="tx2"/>
                </a:solidFill>
                <a:latin typeface="Times New Roman" panose="02020603050405020304" pitchFamily="18" charset="0"/>
                <a:cs typeface="Times New Roman" panose="02020603050405020304" pitchFamily="18" charset="0"/>
              </a:rPr>
              <a:t>render_template</a:t>
            </a:r>
            <a:r>
              <a:rPr lang="en-US" sz="1800" dirty="0">
                <a:solidFill>
                  <a:schemeClr val="tx2"/>
                </a:solidFill>
                <a:latin typeface="Times New Roman" panose="02020603050405020304" pitchFamily="18" charset="0"/>
                <a:cs typeface="Times New Roman" panose="02020603050405020304" pitchFamily="18" charset="0"/>
              </a:rPr>
              <a:t>('result.html', preds=</a:t>
            </a:r>
            <a:r>
              <a:rPr lang="en-US" sz="1800" dirty="0" err="1">
                <a:solidFill>
                  <a:schemeClr val="tx2"/>
                </a:solidFill>
                <a:latin typeface="Times New Roman" panose="02020603050405020304" pitchFamily="18" charset="0"/>
                <a:cs typeface="Times New Roman" panose="02020603050405020304" pitchFamily="18" charset="0"/>
              </a:rPr>
              <a:t>predicted_prob</a:t>
            </a:r>
            <a:r>
              <a:rPr lang="en-US" sz="1800" dirty="0">
                <a:solidFill>
                  <a:schemeClr val="tx2"/>
                </a:solidFill>
                <a:latin typeface="Times New Roman" panose="02020603050405020304" pitchFamily="18" charset="0"/>
                <a:cs typeface="Times New Roman" panose="02020603050405020304" pitchFamily="18" charset="0"/>
              </a:rPr>
              <a:t>, disease=disease, </a:t>
            </a:r>
            <a:r>
              <a:rPr lang="en-US" sz="1800" dirty="0" err="1">
                <a:solidFill>
                  <a:schemeClr val="tx2"/>
                </a:solidFill>
                <a:latin typeface="Times New Roman" panose="02020603050405020304" pitchFamily="18" charset="0"/>
                <a:cs typeface="Times New Roman" panose="02020603050405020304" pitchFamily="18" charset="0"/>
              </a:rPr>
              <a:t>disease_found</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err="1">
                <a:solidFill>
                  <a:schemeClr val="tx2"/>
                </a:solidFill>
                <a:latin typeface="Times New Roman" panose="02020603050405020304" pitchFamily="18" charset="0"/>
                <a:cs typeface="Times New Roman" panose="02020603050405020304" pitchFamily="18" charset="0"/>
              </a:rPr>
              <a:t>disease_found</a:t>
            </a:r>
            <a:r>
              <a:rPr lang="en-US" sz="1800" dirty="0">
                <a:solidFill>
                  <a:schemeClr val="tx2"/>
                </a:solidFill>
                <a:latin typeface="Times New Roman" panose="02020603050405020304" pitchFamily="18" charset="0"/>
                <a:cs typeface="Times New Roman" panose="02020603050405020304" pitchFamily="18" charset="0"/>
              </a:rPr>
              <a:t>, filename=filename)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else:</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return </a:t>
            </a:r>
            <a:r>
              <a:rPr lang="en-US" sz="1800" dirty="0" err="1">
                <a:solidFill>
                  <a:schemeClr val="tx2"/>
                </a:solidFill>
                <a:latin typeface="Times New Roman" panose="02020603050405020304" pitchFamily="18" charset="0"/>
                <a:cs typeface="Times New Roman" panose="02020603050405020304" pitchFamily="18" charset="0"/>
              </a:rPr>
              <a:t>render_template</a:t>
            </a:r>
            <a:r>
              <a:rPr lang="en-US" sz="1800" dirty="0">
                <a:solidFill>
                  <a:schemeClr val="tx2"/>
                </a:solidFill>
                <a:latin typeface="Times New Roman" panose="02020603050405020304" pitchFamily="18" charset="0"/>
                <a:cs typeface="Times New Roman" panose="02020603050405020304" pitchFamily="18" charset="0"/>
              </a:rPr>
              <a:t>('index.html', message='Invalid disease selected.')</a:t>
            </a:r>
          </a:p>
          <a:p>
            <a:pPr algn="just">
              <a:buClr>
                <a:schemeClr val="tx2"/>
              </a:buClr>
            </a:pPr>
            <a:endParaRPr lang="en-US" sz="1800" dirty="0">
              <a:solidFill>
                <a:schemeClr val="tx2"/>
              </a:solidFill>
              <a:latin typeface="Times New Roman" panose="02020603050405020304" pitchFamily="18" charset="0"/>
              <a:cs typeface="Times New Roman" panose="02020603050405020304" pitchFamily="18" charset="0"/>
            </a:endParaRP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if __name__ == '__main__':</a:t>
            </a:r>
          </a:p>
          <a:p>
            <a:pPr algn="just">
              <a:buClr>
                <a:schemeClr val="tx2"/>
              </a:buClr>
            </a:pP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app.run</a:t>
            </a:r>
            <a:r>
              <a:rPr lang="en-US" sz="1800" dirty="0">
                <a:solidFill>
                  <a:schemeClr val="tx2"/>
                </a:solidFill>
                <a:latin typeface="Times New Roman" panose="02020603050405020304" pitchFamily="18" charset="0"/>
                <a:cs typeface="Times New Roman" panose="02020603050405020304" pitchFamily="18" charset="0"/>
              </a:rPr>
              <a:t>(debug=True)</a:t>
            </a:r>
          </a:p>
        </p:txBody>
      </p:sp>
    </p:spTree>
    <p:extLst>
      <p:ext uri="{BB962C8B-B14F-4D97-AF65-F5344CB8AC3E}">
        <p14:creationId xmlns:p14="http://schemas.microsoft.com/office/powerpoint/2010/main" val="4022916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1"/>
          <p:cNvSpPr txBox="1">
            <a:spLocks noGrp="1"/>
          </p:cNvSpPr>
          <p:nvPr>
            <p:ph type="title"/>
          </p:nvPr>
        </p:nvSpPr>
        <p:spPr>
          <a:xfrm>
            <a:off x="2697816" y="-17074"/>
            <a:ext cx="4028069"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IN" sz="2800" dirty="0">
                <a:solidFill>
                  <a:schemeClr val="bg2">
                    <a:lumMod val="75000"/>
                  </a:schemeClr>
                </a:solidFill>
                <a:latin typeface="Times New Roman" panose="02020603050405020304" pitchFamily="18" charset="0"/>
                <a:cs typeface="Times New Roman" panose="02020603050405020304" pitchFamily="18" charset="0"/>
              </a:rPr>
              <a:t>PROJECT WORK FLOW</a:t>
            </a:r>
            <a:endParaRPr sz="2800" dirty="0">
              <a:solidFill>
                <a:schemeClr val="bg2">
                  <a:lumMod val="75000"/>
                </a:schemeClr>
              </a:solidFill>
              <a:latin typeface="Times New Roman" panose="02020603050405020304" pitchFamily="18" charset="0"/>
              <a:cs typeface="Times New Roman" panose="02020603050405020304" pitchFamily="18" charset="0"/>
            </a:endParaRPr>
          </a:p>
        </p:txBody>
      </p:sp>
      <p:graphicFrame>
        <p:nvGraphicFramePr>
          <p:cNvPr id="620" name="Google Shape;620;p61"/>
          <p:cNvGraphicFramePr/>
          <p:nvPr>
            <p:extLst>
              <p:ext uri="{D42A27DB-BD31-4B8C-83A1-F6EECF244321}">
                <p14:modId xmlns:p14="http://schemas.microsoft.com/office/powerpoint/2010/main" val="545984807"/>
              </p:ext>
            </p:extLst>
          </p:nvPr>
        </p:nvGraphicFramePr>
        <p:xfrm>
          <a:off x="0" y="419191"/>
          <a:ext cx="9118601" cy="4769941"/>
        </p:xfrm>
        <a:graphic>
          <a:graphicData uri="http://schemas.openxmlformats.org/drawingml/2006/table">
            <a:tbl>
              <a:tblPr>
                <a:noFill/>
                <a:tableStyleId>{60D1D6F2-8903-4FB2-99B3-F42F1384F5F2}</a:tableStyleId>
              </a:tblPr>
              <a:tblGrid>
                <a:gridCol w="2800126">
                  <a:extLst>
                    <a:ext uri="{9D8B030D-6E8A-4147-A177-3AD203B41FA5}">
                      <a16:colId xmlns:a16="http://schemas.microsoft.com/office/drawing/2014/main" val="20001"/>
                    </a:ext>
                  </a:extLst>
                </a:gridCol>
                <a:gridCol w="2366924">
                  <a:extLst>
                    <a:ext uri="{9D8B030D-6E8A-4147-A177-3AD203B41FA5}">
                      <a16:colId xmlns:a16="http://schemas.microsoft.com/office/drawing/2014/main" val="20002"/>
                    </a:ext>
                  </a:extLst>
                </a:gridCol>
                <a:gridCol w="2186702">
                  <a:extLst>
                    <a:ext uri="{9D8B030D-6E8A-4147-A177-3AD203B41FA5}">
                      <a16:colId xmlns:a16="http://schemas.microsoft.com/office/drawing/2014/main" val="2733655154"/>
                    </a:ext>
                  </a:extLst>
                </a:gridCol>
                <a:gridCol w="1764849">
                  <a:extLst>
                    <a:ext uri="{9D8B030D-6E8A-4147-A177-3AD203B41FA5}">
                      <a16:colId xmlns:a16="http://schemas.microsoft.com/office/drawing/2014/main" val="146222313"/>
                    </a:ext>
                  </a:extLst>
                </a:gridCol>
              </a:tblGrid>
              <a:tr h="501721">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Task</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Start Date</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End Date</a:t>
                      </a:r>
                      <a:endPar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Duration</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12139">
                <a:tc>
                  <a:txBody>
                    <a:bodyPr/>
                    <a:lstStyle/>
                    <a:p>
                      <a:pPr algn="l">
                        <a:buFont typeface="Wingdings" panose="05000000000000000000" pitchFamily="2" charset="2"/>
                        <a:buNone/>
                      </a:pPr>
                      <a:r>
                        <a:rPr lang="en-US" sz="1800" b="0" i="0" u="none" strike="noStrike" baseline="0" dirty="0">
                          <a:solidFill>
                            <a:schemeClr val="tx2"/>
                          </a:solidFill>
                          <a:latin typeface="Times New Roman" panose="02020603050405020304" pitchFamily="18" charset="0"/>
                          <a:cs typeface="Times New Roman" panose="02020603050405020304" pitchFamily="18" charset="0"/>
                        </a:rPr>
                        <a:t>Requirements gathering and analysis</a:t>
                      </a: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25/01/2023</a:t>
                      </a:r>
                      <a:endParaRPr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accent3"/>
                          </a:solidFill>
                          <a:latin typeface="Times New Roman" panose="02020603050405020304" pitchFamily="18" charset="0"/>
                          <a:ea typeface="Cardo"/>
                          <a:cs typeface="Times New Roman" panose="02020603050405020304" pitchFamily="18" charset="0"/>
                          <a:sym typeface="Cardo"/>
                        </a:rPr>
                        <a:t>05/02/2023</a:t>
                      </a:r>
                      <a:endParaRPr sz="18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10 days</a:t>
                      </a:r>
                      <a:endParaRPr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705211">
                <a:tc>
                  <a:txBody>
                    <a:bodyPr/>
                    <a:lstStyle/>
                    <a:p>
                      <a:pPr algn="l">
                        <a:buFont typeface="Wingdings" panose="05000000000000000000" pitchFamily="2" charset="2"/>
                        <a:buNone/>
                      </a:pPr>
                      <a:r>
                        <a:rPr lang="en-IN" sz="18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Design and architecture planning</a:t>
                      </a: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b="0" i="0" u="none" strike="noStrike" cap="none" dirty="0">
                          <a:solidFill>
                            <a:schemeClr val="tx2"/>
                          </a:solidFill>
                          <a:effectLst/>
                          <a:latin typeface="Times New Roman" panose="02020603050405020304" pitchFamily="18" charset="0"/>
                          <a:ea typeface="Arial"/>
                          <a:cs typeface="Times New Roman" panose="02020603050405020304" pitchFamily="18" charset="0"/>
                          <a:sym typeface="Arial"/>
                        </a:rPr>
                        <a:t>06/02/2023</a:t>
                      </a:r>
                      <a:endParaRPr sz="18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12/02/2023</a:t>
                      </a:r>
                      <a:endParaRPr sz="18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accent3"/>
                          </a:solidFill>
                          <a:latin typeface="Times New Roman" panose="02020603050405020304" pitchFamily="18" charset="0"/>
                          <a:ea typeface="Cardo"/>
                          <a:cs typeface="Times New Roman" panose="02020603050405020304" pitchFamily="18" charset="0"/>
                          <a:sym typeface="Cardo"/>
                        </a:rPr>
                        <a:t>7 days</a:t>
                      </a:r>
                      <a:endParaRPr sz="18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935080">
                <a:tc>
                  <a:txBody>
                    <a:bodyPr/>
                    <a:lstStyle/>
                    <a:p>
                      <a:pPr algn="l">
                        <a:buFont typeface="Wingdings" panose="05000000000000000000" pitchFamily="2" charset="2"/>
                        <a:buNone/>
                      </a:pPr>
                      <a:r>
                        <a:rPr lang="en-IN" sz="1800" b="0" i="0" u="none" strike="noStrike" baseline="0" dirty="0">
                          <a:solidFill>
                            <a:schemeClr val="tx2"/>
                          </a:solidFill>
                          <a:latin typeface="Times New Roman" panose="02020603050405020304" pitchFamily="18" charset="0"/>
                          <a:cs typeface="Times New Roman" panose="02020603050405020304" pitchFamily="18" charset="0"/>
                        </a:rPr>
                        <a:t>Development and coding</a:t>
                      </a: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13/02/2023</a:t>
                      </a:r>
                      <a:endParaRPr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tx2"/>
                          </a:solidFill>
                          <a:latin typeface="Times New Roman" panose="02020603050405020304" pitchFamily="18" charset="0"/>
                          <a:ea typeface="Cardo"/>
                          <a:cs typeface="Times New Roman" panose="02020603050405020304" pitchFamily="18" charset="0"/>
                          <a:sym typeface="Cardo"/>
                        </a:rPr>
                        <a:t>15/03/2023</a:t>
                      </a:r>
                      <a:endParaRPr sz="18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31 days</a:t>
                      </a:r>
                      <a:endParaRPr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3982089514"/>
                  </a:ext>
                </a:extLst>
              </a:tr>
              <a:tr h="935080">
                <a:tc>
                  <a:txBody>
                    <a:bodyPr/>
                    <a:lstStyle/>
                    <a:p>
                      <a:pPr algn="l">
                        <a:buFont typeface="Wingdings" panose="05000000000000000000" pitchFamily="2" charset="2"/>
                        <a:buNone/>
                      </a:pPr>
                      <a:r>
                        <a:rPr lang="en-IN" sz="18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Testing and debugging</a:t>
                      </a: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tx2"/>
                          </a:solidFill>
                          <a:latin typeface="Times New Roman" panose="02020603050405020304" pitchFamily="18" charset="0"/>
                          <a:ea typeface="Cardo"/>
                          <a:cs typeface="Times New Roman" panose="02020603050405020304" pitchFamily="18" charset="0"/>
                          <a:sym typeface="Cardo"/>
                        </a:rPr>
                        <a:t>16/03/2023</a:t>
                      </a:r>
                      <a:endParaRPr sz="18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22/03/2023</a:t>
                      </a:r>
                      <a:endParaRPr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accent3"/>
                          </a:solidFill>
                          <a:latin typeface="Times New Roman" panose="02020603050405020304" pitchFamily="18" charset="0"/>
                          <a:ea typeface="Cardo"/>
                          <a:cs typeface="Times New Roman" panose="02020603050405020304" pitchFamily="18" charset="0"/>
                          <a:sym typeface="Cardo"/>
                        </a:rPr>
                        <a:t>7 days</a:t>
                      </a:r>
                      <a:endParaRPr sz="18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3794997236"/>
                  </a:ext>
                </a:extLst>
              </a:tr>
              <a:tr h="935080">
                <a:tc>
                  <a:txBody>
                    <a:bodyPr/>
                    <a:lstStyle/>
                    <a:p>
                      <a:pPr algn="l">
                        <a:buFont typeface="Wingdings" panose="05000000000000000000" pitchFamily="2" charset="2"/>
                        <a:buNone/>
                      </a:pPr>
                      <a:r>
                        <a:rPr lang="en-IN" sz="1800" b="0" i="0" u="none" strike="noStrike" baseline="0" dirty="0">
                          <a:solidFill>
                            <a:schemeClr val="tx2"/>
                          </a:solidFill>
                          <a:latin typeface="Times New Roman" panose="02020603050405020304" pitchFamily="18" charset="0"/>
                          <a:cs typeface="Times New Roman" panose="02020603050405020304" pitchFamily="18" charset="0"/>
                        </a:rPr>
                        <a:t>Documentation and final review</a:t>
                      </a: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23/03/2023</a:t>
                      </a:r>
                      <a:endParaRPr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tx2"/>
                          </a:solidFill>
                          <a:latin typeface="Times New Roman" panose="02020603050405020304" pitchFamily="18" charset="0"/>
                          <a:ea typeface="Cardo"/>
                          <a:cs typeface="Times New Roman" panose="02020603050405020304" pitchFamily="18" charset="0"/>
                          <a:sym typeface="Cardo"/>
                        </a:rPr>
                        <a:t>27/03/2023</a:t>
                      </a:r>
                      <a:endParaRPr sz="18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IN"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5 days</a:t>
                      </a:r>
                      <a:endParaRPr sz="18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2623405295"/>
                  </a:ext>
                </a:extLst>
              </a:tr>
            </a:tbl>
          </a:graphicData>
        </a:graphic>
      </p:graphicFrame>
      <p:cxnSp>
        <p:nvCxnSpPr>
          <p:cNvPr id="3" name="Straight Connector 2">
            <a:extLst>
              <a:ext uri="{FF2B5EF4-FFF2-40B4-BE49-F238E27FC236}">
                <a16:creationId xmlns:a16="http://schemas.microsoft.com/office/drawing/2014/main" id="{9D7D94CE-6D60-0054-EB8D-0D99EC44DC79}"/>
              </a:ext>
            </a:extLst>
          </p:cNvPr>
          <p:cNvCxnSpPr/>
          <p:nvPr/>
        </p:nvCxnSpPr>
        <p:spPr>
          <a:xfrm>
            <a:off x="-12700" y="407957"/>
            <a:ext cx="91313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263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8"/>
          <p:cNvSpPr txBox="1">
            <a:spLocks noGrp="1"/>
          </p:cNvSpPr>
          <p:nvPr>
            <p:ph type="subTitle" idx="1"/>
          </p:nvPr>
        </p:nvSpPr>
        <p:spPr>
          <a:xfrm>
            <a:off x="258503" y="576716"/>
            <a:ext cx="8638071" cy="4407354"/>
          </a:xfrm>
          <a:prstGeom prst="rect">
            <a:avLst/>
          </a:prstGeom>
        </p:spPr>
        <p:txBody>
          <a:bodyPr spcFirstLastPara="1" wrap="square" lIns="91425" tIns="91425" rIns="91425" bIns="91425" anchor="t" anchorCtr="0">
            <a:noAutofit/>
          </a:bodyPr>
          <a:lstStyle/>
          <a:p>
            <a:pPr marL="412750" indent="-285750">
              <a:buFont typeface="Wingdings" panose="05000000000000000000" pitchFamily="2" charset="2"/>
              <a:buChar char="q"/>
            </a:pPr>
            <a:r>
              <a:rPr lang="en-IN" sz="1800" b="0" i="0" u="none" strike="noStrike" baseline="0" dirty="0">
                <a:solidFill>
                  <a:schemeClr val="tx2"/>
                </a:solidFill>
                <a:latin typeface="Times New Roman" panose="02020603050405020304" pitchFamily="18" charset="0"/>
              </a:rPr>
              <a:t>T. </a:t>
            </a:r>
            <a:r>
              <a:rPr lang="en-IN" sz="1800" b="0" i="0" u="none" strike="noStrike" baseline="0" dirty="0" err="1">
                <a:solidFill>
                  <a:schemeClr val="tx2"/>
                </a:solidFill>
                <a:latin typeface="Times New Roman" panose="02020603050405020304" pitchFamily="18" charset="0"/>
              </a:rPr>
              <a:t>Guergueb</a:t>
            </a:r>
            <a:r>
              <a:rPr lang="en-IN" sz="1800" b="0" i="0" u="none" strike="noStrike" baseline="0" dirty="0">
                <a:solidFill>
                  <a:schemeClr val="tx2"/>
                </a:solidFill>
                <a:latin typeface="Times New Roman" panose="02020603050405020304" pitchFamily="18" charset="0"/>
              </a:rPr>
              <a:t> and M. A. </a:t>
            </a:r>
            <a:r>
              <a:rPr lang="en-IN" sz="1800" b="0" i="0" u="none" strike="noStrike" baseline="0" dirty="0" err="1">
                <a:solidFill>
                  <a:schemeClr val="tx2"/>
                </a:solidFill>
                <a:latin typeface="Times New Roman" panose="02020603050405020304" pitchFamily="18" charset="0"/>
              </a:rPr>
              <a:t>Akhloufi</a:t>
            </a:r>
            <a:r>
              <a:rPr lang="en-IN" sz="1800" b="0" i="0" u="none" strike="noStrike" baseline="0" dirty="0">
                <a:solidFill>
                  <a:schemeClr val="tx2"/>
                </a:solidFill>
                <a:latin typeface="Times New Roman" panose="02020603050405020304" pitchFamily="18" charset="0"/>
              </a:rPr>
              <a:t>. (2021). “Ocular diseases detection using recent deep learning techniques”, in Proceedings of the Annual Int. Conf. IEEE Eng Med </a:t>
            </a:r>
            <a:r>
              <a:rPr lang="en-IN" sz="1800" b="0" i="0" u="none" strike="noStrike" baseline="0" dirty="0" err="1">
                <a:solidFill>
                  <a:schemeClr val="tx2"/>
                </a:solidFill>
                <a:latin typeface="Times New Roman" panose="02020603050405020304" pitchFamily="18" charset="0"/>
              </a:rPr>
              <a:t>Biol</a:t>
            </a:r>
            <a:r>
              <a:rPr lang="en-IN" sz="1800" b="0" i="0" u="none" strike="noStrike" baseline="0" dirty="0">
                <a:solidFill>
                  <a:schemeClr val="tx2"/>
                </a:solidFill>
                <a:latin typeface="Times New Roman" panose="02020603050405020304" pitchFamily="18" charset="0"/>
              </a:rPr>
              <a:t> Soc, pp. 3336–3339, IEEE, Mexico.</a:t>
            </a:r>
          </a:p>
          <a:p>
            <a:pPr marL="412750" indent="-285750">
              <a:buFont typeface="Wingdings" panose="05000000000000000000" pitchFamily="2" charset="2"/>
              <a:buChar char="q"/>
            </a:pPr>
            <a:endParaRPr lang="en-IN" sz="1800" b="0" i="0" u="none" strike="noStrike" baseline="0" dirty="0">
              <a:solidFill>
                <a:schemeClr val="tx2"/>
              </a:solidFill>
              <a:latin typeface="Times New Roman" panose="02020603050405020304" pitchFamily="18" charset="0"/>
            </a:endParaRPr>
          </a:p>
          <a:p>
            <a:pPr marL="412750" indent="-285750">
              <a:buFont typeface="Wingdings" panose="05000000000000000000" pitchFamily="2" charset="2"/>
              <a:buChar char="q"/>
            </a:pPr>
            <a:r>
              <a:rPr lang="en-IN" sz="1800" b="0" i="0" u="none" strike="noStrike" baseline="0" dirty="0">
                <a:solidFill>
                  <a:schemeClr val="bg1">
                    <a:lumMod val="40000"/>
                    <a:lumOff val="60000"/>
                  </a:schemeClr>
                </a:solidFill>
                <a:latin typeface="Times New Roman" panose="02020603050405020304" pitchFamily="18" charset="0"/>
              </a:rPr>
              <a:t>Caroline Ka Lin Chee, Patrick A. Santiago, Gopal Lingam, Mandeep Singh. (2014). “Application of Ocular Fundus Photography and Angiography”, Ophthalmological Imaging and Applications,154–175. </a:t>
            </a:r>
            <a:r>
              <a:rPr lang="en-IN" sz="1800" b="0" i="0" u="none" strike="noStrike" baseline="0" dirty="0">
                <a:solidFill>
                  <a:schemeClr val="bg1">
                    <a:lumMod val="40000"/>
                    <a:lumOff val="60000"/>
                  </a:schemeClr>
                </a:solidFill>
                <a:latin typeface="Times New Roman" panose="02020603050405020304" pitchFamily="18" charset="0"/>
                <a:hlinkClick r:id="rId3">
                  <a:extLst>
                    <a:ext uri="{A12FA001-AC4F-418D-AE19-62706E023703}">
                      <ahyp:hlinkClr xmlns:ahyp="http://schemas.microsoft.com/office/drawing/2018/hyperlinkcolor" val="tx"/>
                    </a:ext>
                  </a:extLst>
                </a:hlinkClick>
              </a:rPr>
              <a:t>https://doi.org/10.1201/b17026-12%20</a:t>
            </a:r>
            <a:r>
              <a:rPr lang="en-IN" sz="1800" b="0" i="0" u="none" strike="noStrike" baseline="0" dirty="0">
                <a:solidFill>
                  <a:schemeClr val="bg1">
                    <a:lumMod val="40000"/>
                    <a:lumOff val="60000"/>
                  </a:schemeClr>
                </a:solidFill>
                <a:latin typeface="Times New Roman" panose="02020603050405020304" pitchFamily="18" charset="0"/>
              </a:rPr>
              <a:t>.</a:t>
            </a:r>
          </a:p>
          <a:p>
            <a:pPr marL="412750" indent="-285750">
              <a:buFont typeface="Wingdings" panose="05000000000000000000" pitchFamily="2" charset="2"/>
              <a:buChar char="q"/>
            </a:pPr>
            <a:endParaRPr lang="en-IN" sz="1800" b="0" i="0" u="none" strike="noStrike" baseline="0" dirty="0">
              <a:solidFill>
                <a:schemeClr val="tx2"/>
              </a:solidFill>
              <a:latin typeface="Times New Roman" panose="02020603050405020304" pitchFamily="18" charset="0"/>
            </a:endParaRPr>
          </a:p>
          <a:p>
            <a:pPr marL="412750" indent="-285750">
              <a:buFont typeface="Wingdings" panose="05000000000000000000" pitchFamily="2" charset="2"/>
              <a:buChar char="q"/>
            </a:pPr>
            <a:r>
              <a:rPr lang="en-IN" sz="1800" b="0" i="0" u="none" strike="noStrike" baseline="0" dirty="0">
                <a:solidFill>
                  <a:schemeClr val="tx2"/>
                </a:solidFill>
                <a:latin typeface="Times New Roman" panose="02020603050405020304" pitchFamily="18" charset="0"/>
              </a:rPr>
              <a:t>Y. </a:t>
            </a:r>
            <a:r>
              <a:rPr lang="en-IN" sz="1800" b="0" i="0" u="none" strike="noStrike" baseline="0" dirty="0" err="1">
                <a:solidFill>
                  <a:schemeClr val="tx2"/>
                </a:solidFill>
                <a:latin typeface="Times New Roman" panose="02020603050405020304" pitchFamily="18" charset="0"/>
              </a:rPr>
              <a:t>Elloumi</a:t>
            </a:r>
            <a:r>
              <a:rPr lang="en-IN" sz="1800" b="0" i="0" u="none" strike="noStrike" baseline="0" dirty="0">
                <a:solidFill>
                  <a:schemeClr val="tx2"/>
                </a:solidFill>
                <a:latin typeface="Times New Roman" panose="02020603050405020304" pitchFamily="18" charset="0"/>
              </a:rPr>
              <a:t>, M. </a:t>
            </a:r>
            <a:r>
              <a:rPr lang="en-IN" sz="1800" b="0" i="0" u="none" strike="noStrike" baseline="0" dirty="0" err="1">
                <a:solidFill>
                  <a:schemeClr val="tx2"/>
                </a:solidFill>
                <a:latin typeface="Times New Roman" panose="02020603050405020304" pitchFamily="18" charset="0"/>
              </a:rPr>
              <a:t>Akil</a:t>
            </a:r>
            <a:r>
              <a:rPr lang="en-IN" sz="1800" b="0" i="0" u="none" strike="noStrike" baseline="0" dirty="0">
                <a:solidFill>
                  <a:schemeClr val="tx2"/>
                </a:solidFill>
                <a:latin typeface="Times New Roman" panose="02020603050405020304" pitchFamily="18" charset="0"/>
              </a:rPr>
              <a:t>, and H. </a:t>
            </a:r>
            <a:r>
              <a:rPr lang="en-IN" sz="1800" b="0" i="0" u="none" strike="noStrike" baseline="0" dirty="0" err="1">
                <a:solidFill>
                  <a:schemeClr val="tx2"/>
                </a:solidFill>
                <a:latin typeface="Times New Roman" panose="02020603050405020304" pitchFamily="18" charset="0"/>
              </a:rPr>
              <a:t>Boudegga</a:t>
            </a:r>
            <a:r>
              <a:rPr lang="en-IN" sz="1800" b="0" i="0" u="none" strike="noStrike" baseline="0" dirty="0">
                <a:solidFill>
                  <a:schemeClr val="tx2"/>
                </a:solidFill>
                <a:latin typeface="Times New Roman" panose="02020603050405020304" pitchFamily="18" charset="0"/>
              </a:rPr>
              <a:t>. (2019). “Ocular diseases diagnosis in fundus images using a deep learning: approaches, tools and performance evaluation,” in Proc. Real-Time Image Processing and Deep learning. 109960T, Maryland, USA.</a:t>
            </a:r>
          </a:p>
          <a:p>
            <a:pPr marL="412750" indent="-285750">
              <a:buFont typeface="Wingdings" panose="05000000000000000000" pitchFamily="2" charset="2"/>
              <a:buChar char="q"/>
            </a:pPr>
            <a:endParaRPr lang="en-IN" sz="1800" b="0" i="0" u="none" strike="noStrike" baseline="0" dirty="0">
              <a:solidFill>
                <a:schemeClr val="tx2"/>
              </a:solidFill>
              <a:latin typeface="Times New Roman" panose="02020603050405020304" pitchFamily="18" charset="0"/>
            </a:endParaRPr>
          </a:p>
          <a:p>
            <a:pPr marL="412750" indent="-285750">
              <a:buFont typeface="Wingdings" panose="05000000000000000000" pitchFamily="2" charset="2"/>
              <a:buChar char="q"/>
            </a:pPr>
            <a:r>
              <a:rPr lang="en-IN" sz="1800" b="0" i="0" u="none" strike="noStrike" baseline="0" dirty="0" err="1">
                <a:solidFill>
                  <a:schemeClr val="bg1">
                    <a:lumMod val="40000"/>
                    <a:lumOff val="60000"/>
                  </a:schemeClr>
                </a:solidFill>
                <a:latin typeface="Times New Roman" panose="02020603050405020304" pitchFamily="18" charset="0"/>
              </a:rPr>
              <a:t>Borgen</a:t>
            </a:r>
            <a:r>
              <a:rPr lang="en-IN" sz="1800" b="0" i="0" u="none" strike="noStrike" baseline="0" dirty="0">
                <a:solidFill>
                  <a:schemeClr val="bg1">
                    <a:lumMod val="40000"/>
                    <a:lumOff val="60000"/>
                  </a:schemeClr>
                </a:solidFill>
                <a:latin typeface="Times New Roman" panose="02020603050405020304" pitchFamily="18" charset="0"/>
              </a:rPr>
              <a:t>, P. Bours, and S. D. </a:t>
            </a:r>
            <a:r>
              <a:rPr lang="en-IN" sz="1800" b="0" i="0" u="none" strike="noStrike" baseline="0" dirty="0" err="1">
                <a:solidFill>
                  <a:schemeClr val="bg1">
                    <a:lumMod val="40000"/>
                    <a:lumOff val="60000"/>
                  </a:schemeClr>
                </a:solidFill>
                <a:latin typeface="Times New Roman" panose="02020603050405020304" pitchFamily="18" charset="0"/>
              </a:rPr>
              <a:t>Wolthusen</a:t>
            </a:r>
            <a:r>
              <a:rPr lang="en-IN" sz="1800" b="0" i="0" u="none" strike="noStrike" baseline="0" dirty="0">
                <a:solidFill>
                  <a:schemeClr val="bg1">
                    <a:lumMod val="40000"/>
                    <a:lumOff val="60000"/>
                  </a:schemeClr>
                </a:solidFill>
                <a:latin typeface="Times New Roman" panose="02020603050405020304" pitchFamily="18" charset="0"/>
              </a:rPr>
              <a:t>. (2009) “Simulating the Influences of Aging and Ocular Disease on Biometric Recognition Performance,” International Conference on Biometrics 2009, LNCS 5558, vol. 8(8),pp. 857–867.</a:t>
            </a:r>
          </a:p>
          <a:p>
            <a:pPr marL="0" lvl="0" indent="0" rtl="0">
              <a:spcBef>
                <a:spcPts val="0"/>
              </a:spcBef>
              <a:spcAft>
                <a:spcPts val="1200"/>
              </a:spcAft>
            </a:pPr>
            <a:endParaRPr lang="en-IN" sz="1100" dirty="0">
              <a:solidFill>
                <a:schemeClr val="tx2"/>
              </a:solidFill>
            </a:endParaRPr>
          </a:p>
        </p:txBody>
      </p:sp>
      <p:sp>
        <p:nvSpPr>
          <p:cNvPr id="4" name="Google Shape;352;p50">
            <a:extLst>
              <a:ext uri="{FF2B5EF4-FFF2-40B4-BE49-F238E27FC236}">
                <a16:creationId xmlns:a16="http://schemas.microsoft.com/office/drawing/2014/main" id="{0F7CBDC6-EEAA-E3B6-B65F-04600401C21B}"/>
              </a:ext>
            </a:extLst>
          </p:cNvPr>
          <p:cNvSpPr txBox="1">
            <a:spLocks/>
          </p:cNvSpPr>
          <p:nvPr/>
        </p:nvSpPr>
        <p:spPr>
          <a:xfrm>
            <a:off x="3044415" y="-102936"/>
            <a:ext cx="2782000" cy="7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2400"/>
              <a:buFont typeface="Josefin Sans"/>
              <a:buNone/>
              <a:defRPr sz="24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2400"/>
              <a:buFont typeface="Josefin Sans"/>
              <a:buNone/>
              <a:defRPr sz="24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2400"/>
              <a:buFont typeface="Josefin Sans"/>
              <a:buNone/>
              <a:defRPr sz="24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2400"/>
              <a:buFont typeface="Josefin Sans"/>
              <a:buNone/>
              <a:defRPr sz="24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2400"/>
              <a:buFont typeface="Josefin Sans"/>
              <a:buNone/>
              <a:defRPr sz="24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2400"/>
              <a:buFont typeface="Josefin Sans"/>
              <a:buNone/>
              <a:defRPr sz="24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2400"/>
              <a:buFont typeface="Josefin Sans"/>
              <a:buNone/>
              <a:defRPr sz="24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2400"/>
              <a:buFont typeface="Josefin Sans"/>
              <a:buNone/>
              <a:defRPr sz="2400" b="0" i="0" u="none" strike="noStrike" cap="none">
                <a:solidFill>
                  <a:schemeClr val="lt1"/>
                </a:solidFill>
                <a:latin typeface="Josefin Sans"/>
                <a:ea typeface="Josefin Sans"/>
                <a:cs typeface="Josefin Sans"/>
                <a:sym typeface="Josefin Sans"/>
              </a:defRPr>
            </a:lvl9pPr>
          </a:lstStyle>
          <a:p>
            <a:pPr algn="r"/>
            <a:r>
              <a:rPr lang="en-IN" sz="3200"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0097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8"/>
          <p:cNvSpPr txBox="1">
            <a:spLocks noGrp="1"/>
          </p:cNvSpPr>
          <p:nvPr>
            <p:ph type="subTitle" idx="1"/>
          </p:nvPr>
        </p:nvSpPr>
        <p:spPr>
          <a:xfrm>
            <a:off x="447748" y="259902"/>
            <a:ext cx="8154297" cy="4883598"/>
          </a:xfrm>
          <a:prstGeom prst="rect">
            <a:avLst/>
          </a:prstGeom>
        </p:spPr>
        <p:txBody>
          <a:bodyPr spcFirstLastPara="1" wrap="square" lIns="91425" tIns="91425" rIns="91425" bIns="91425" anchor="t" anchorCtr="0">
            <a:noAutofit/>
          </a:bodyPr>
          <a:lstStyle/>
          <a:p>
            <a:pPr marL="285750" lvl="0" indent="-285750" algn="just" rtl="0">
              <a:spcBef>
                <a:spcPts val="0"/>
              </a:spcBef>
              <a:buFont typeface="Wingdings" panose="05000000000000000000" pitchFamily="2" charset="2"/>
              <a:buChar char="q"/>
            </a:pPr>
            <a:r>
              <a:rPr lang="en-IN" sz="1600" dirty="0">
                <a:solidFill>
                  <a:schemeClr val="tx2"/>
                </a:solidFill>
              </a:rPr>
              <a:t>Li, N., Li, T., Hu, C., Wang, K., &amp; Kang, H. (2021). “A Benchmark of Ocular Disease Intelligent Recognition: One Shot for Multi-disease Detection. Benchmarking, Measuring, and Optimizing”, 177–193. </a:t>
            </a:r>
            <a:r>
              <a:rPr lang="en-IN" sz="1600" dirty="0">
                <a:solidFill>
                  <a:schemeClr val="tx2"/>
                </a:solidFill>
                <a:hlinkClick r:id="rId3"/>
              </a:rPr>
              <a:t>https://doi.org/10.1007/978-3-030-71058-3_11</a:t>
            </a:r>
            <a:r>
              <a:rPr lang="en-IN" sz="1600" dirty="0">
                <a:solidFill>
                  <a:schemeClr val="tx2"/>
                </a:solidFill>
              </a:rPr>
              <a:t>.</a:t>
            </a:r>
          </a:p>
          <a:p>
            <a:pPr marL="285750" lvl="0" indent="-285750" algn="just" rtl="0">
              <a:spcBef>
                <a:spcPts val="0"/>
              </a:spcBef>
              <a:buFont typeface="Wingdings" panose="05000000000000000000" pitchFamily="2" charset="2"/>
              <a:buChar char="q"/>
            </a:pPr>
            <a:endParaRPr lang="en-IN" sz="1600" dirty="0">
              <a:solidFill>
                <a:schemeClr val="tx2"/>
              </a:solidFill>
            </a:endParaRPr>
          </a:p>
          <a:p>
            <a:pPr marL="285750" lvl="0" indent="-285750" algn="just" rtl="0">
              <a:spcBef>
                <a:spcPts val="0"/>
              </a:spcBef>
              <a:buFont typeface="Wingdings" panose="05000000000000000000" pitchFamily="2" charset="2"/>
              <a:buChar char="q"/>
            </a:pPr>
            <a:r>
              <a:rPr lang="en-IN" sz="1600" dirty="0">
                <a:solidFill>
                  <a:schemeClr val="bg1">
                    <a:lumMod val="40000"/>
                    <a:lumOff val="60000"/>
                  </a:schemeClr>
                </a:solidFill>
              </a:rPr>
              <a:t>Miranda, E., </a:t>
            </a:r>
            <a:r>
              <a:rPr lang="en-IN" sz="1600" dirty="0" err="1">
                <a:solidFill>
                  <a:schemeClr val="bg1">
                    <a:lumMod val="40000"/>
                    <a:lumOff val="60000"/>
                  </a:schemeClr>
                </a:solidFill>
              </a:rPr>
              <a:t>Aryuni</a:t>
            </a:r>
            <a:r>
              <a:rPr lang="en-IN" sz="1600" dirty="0">
                <a:solidFill>
                  <a:schemeClr val="bg1">
                    <a:lumMod val="40000"/>
                    <a:lumOff val="60000"/>
                  </a:schemeClr>
                </a:solidFill>
              </a:rPr>
              <a:t>, M., &amp; </a:t>
            </a:r>
            <a:r>
              <a:rPr lang="en-IN" sz="1600" dirty="0" err="1">
                <a:solidFill>
                  <a:schemeClr val="bg1">
                    <a:lumMod val="40000"/>
                    <a:lumOff val="60000"/>
                  </a:schemeClr>
                </a:solidFill>
              </a:rPr>
              <a:t>Irwansyah</a:t>
            </a:r>
            <a:r>
              <a:rPr lang="en-IN" sz="1600" dirty="0">
                <a:solidFill>
                  <a:schemeClr val="bg1">
                    <a:lumMod val="40000"/>
                    <a:lumOff val="60000"/>
                  </a:schemeClr>
                </a:solidFill>
              </a:rPr>
              <a:t>, E. (2016). “A survey of medical image classification techniques”, In 2016 International Conference on Information Management and Technology (</a:t>
            </a:r>
            <a:r>
              <a:rPr lang="en-IN" sz="1600" dirty="0" err="1">
                <a:solidFill>
                  <a:schemeClr val="bg1">
                    <a:lumMod val="40000"/>
                    <a:lumOff val="60000"/>
                  </a:schemeClr>
                </a:solidFill>
              </a:rPr>
              <a:t>ICIMTech</a:t>
            </a:r>
            <a:r>
              <a:rPr lang="en-IN" sz="1600" dirty="0">
                <a:solidFill>
                  <a:schemeClr val="bg1">
                    <a:lumMod val="40000"/>
                    <a:lumOff val="60000"/>
                  </a:schemeClr>
                </a:solidFill>
              </a:rPr>
              <a:t>) (pp. 56-61). IEEE.</a:t>
            </a:r>
          </a:p>
          <a:p>
            <a:pPr marL="285750" lvl="0" indent="-285750" algn="just" rtl="0">
              <a:spcBef>
                <a:spcPts val="0"/>
              </a:spcBef>
              <a:buFont typeface="Wingdings" panose="05000000000000000000" pitchFamily="2" charset="2"/>
              <a:buChar char="q"/>
            </a:pPr>
            <a:endParaRPr lang="en-IN" sz="1600" dirty="0">
              <a:solidFill>
                <a:schemeClr val="tx2"/>
              </a:solidFill>
            </a:endParaRPr>
          </a:p>
          <a:p>
            <a:pPr marL="285750" lvl="0" indent="-285750" algn="just" rtl="0">
              <a:spcBef>
                <a:spcPts val="0"/>
              </a:spcBef>
              <a:buFont typeface="Wingdings" panose="05000000000000000000" pitchFamily="2" charset="2"/>
              <a:buChar char="q"/>
            </a:pPr>
            <a:r>
              <a:rPr lang="en-IN" sz="1600" dirty="0">
                <a:solidFill>
                  <a:schemeClr val="tx2"/>
                </a:solidFill>
              </a:rPr>
              <a:t>Li, Z., He, Y., Keel, S., Meng, W., Chang, R. T., He, M. (2018). “Efficacy of a Deep learning System for Detecting Glaucomatous Optic Neu-</a:t>
            </a:r>
            <a:r>
              <a:rPr lang="en-IN" sz="1600" dirty="0" err="1">
                <a:solidFill>
                  <a:schemeClr val="tx2"/>
                </a:solidFill>
              </a:rPr>
              <a:t>ropathy</a:t>
            </a:r>
            <a:r>
              <a:rPr lang="en-IN" sz="1600" dirty="0">
                <a:solidFill>
                  <a:schemeClr val="tx2"/>
                </a:solidFill>
              </a:rPr>
              <a:t> Based on </a:t>
            </a:r>
            <a:r>
              <a:rPr lang="en-IN" sz="1600" dirty="0" err="1">
                <a:solidFill>
                  <a:schemeClr val="tx2"/>
                </a:solidFill>
              </a:rPr>
              <a:t>Color</a:t>
            </a:r>
            <a:r>
              <a:rPr lang="en-IN" sz="1600" dirty="0">
                <a:solidFill>
                  <a:schemeClr val="tx2"/>
                </a:solidFill>
              </a:rPr>
              <a:t> Fundus Photographs. Ophthalmology”, 125(8), 1199–1206. </a:t>
            </a:r>
            <a:r>
              <a:rPr lang="en-IN" sz="1600" dirty="0">
                <a:solidFill>
                  <a:schemeClr val="tx2"/>
                </a:solidFill>
                <a:hlinkClick r:id="rId4"/>
              </a:rPr>
              <a:t>https://doi.org/10.1016/j.ophtha.2018.01.023</a:t>
            </a:r>
            <a:r>
              <a:rPr lang="en-IN" sz="1600" dirty="0">
                <a:solidFill>
                  <a:schemeClr val="tx2"/>
                </a:solidFill>
              </a:rPr>
              <a:t>.</a:t>
            </a:r>
          </a:p>
          <a:p>
            <a:pPr marL="285750" lvl="0" indent="-285750" algn="just" rtl="0">
              <a:spcBef>
                <a:spcPts val="0"/>
              </a:spcBef>
              <a:buFont typeface="Wingdings" panose="05000000000000000000" pitchFamily="2" charset="2"/>
              <a:buChar char="q"/>
            </a:pPr>
            <a:endParaRPr lang="en-IN" sz="1600" dirty="0">
              <a:solidFill>
                <a:schemeClr val="tx2"/>
              </a:solidFill>
            </a:endParaRPr>
          </a:p>
          <a:p>
            <a:pPr marL="285750" lvl="0" indent="-285750" algn="just" rtl="0">
              <a:spcBef>
                <a:spcPts val="0"/>
              </a:spcBef>
              <a:buFont typeface="Wingdings" panose="05000000000000000000" pitchFamily="2" charset="2"/>
              <a:buChar char="q"/>
            </a:pPr>
            <a:r>
              <a:rPr lang="en-IN" sz="1600" dirty="0">
                <a:solidFill>
                  <a:schemeClr val="bg1">
                    <a:lumMod val="40000"/>
                    <a:lumOff val="60000"/>
                  </a:schemeClr>
                </a:solidFill>
              </a:rPr>
              <a:t>Playout, C., Duval, R., </a:t>
            </a:r>
            <a:r>
              <a:rPr lang="en-IN" sz="1600" dirty="0" err="1">
                <a:solidFill>
                  <a:schemeClr val="bg1">
                    <a:lumMod val="40000"/>
                    <a:lumOff val="60000"/>
                  </a:schemeClr>
                </a:solidFill>
              </a:rPr>
              <a:t>Cheriet</a:t>
            </a:r>
            <a:r>
              <a:rPr lang="en-IN" sz="1600" dirty="0">
                <a:solidFill>
                  <a:schemeClr val="bg1">
                    <a:lumMod val="40000"/>
                    <a:lumOff val="60000"/>
                  </a:schemeClr>
                </a:solidFill>
              </a:rPr>
              <a:t>, F. (2019). “A Novel Weakly Supervised Multitask Architecture for Retinal Lesions Segmentation on Fundus”.</a:t>
            </a:r>
          </a:p>
          <a:p>
            <a:pPr marL="285750" lvl="0" indent="-285750" algn="just" rtl="0">
              <a:spcBef>
                <a:spcPts val="0"/>
              </a:spcBef>
              <a:buFont typeface="Wingdings" panose="05000000000000000000" pitchFamily="2" charset="2"/>
              <a:buChar char="q"/>
            </a:pPr>
            <a:endParaRPr lang="en-IN" sz="1600" dirty="0">
              <a:solidFill>
                <a:schemeClr val="bg1">
                  <a:lumMod val="40000"/>
                  <a:lumOff val="60000"/>
                </a:schemeClr>
              </a:solidFill>
            </a:endParaRPr>
          </a:p>
          <a:p>
            <a:pPr marL="285750" indent="-285750" algn="just">
              <a:buFont typeface="Wingdings" panose="05000000000000000000" pitchFamily="2" charset="2"/>
              <a:buChar char="q"/>
            </a:pPr>
            <a:r>
              <a:rPr lang="en-IN" sz="1600" dirty="0">
                <a:solidFill>
                  <a:schemeClr val="tx2"/>
                </a:solidFill>
              </a:rPr>
              <a:t>K. M. </a:t>
            </a:r>
            <a:r>
              <a:rPr lang="en-IN" sz="1600" dirty="0" err="1">
                <a:solidFill>
                  <a:schemeClr val="tx2"/>
                </a:solidFill>
              </a:rPr>
              <a:t>Noaman</a:t>
            </a:r>
            <a:r>
              <a:rPr lang="en-IN" sz="1600" dirty="0">
                <a:solidFill>
                  <a:schemeClr val="tx2"/>
                </a:solidFill>
              </a:rPr>
              <a:t>, A. Arafat, and I. A. </a:t>
            </a:r>
            <a:r>
              <a:rPr lang="en-IN" sz="1600" dirty="0" err="1">
                <a:solidFill>
                  <a:schemeClr val="tx2"/>
                </a:solidFill>
              </a:rPr>
              <a:t>Alqubati</a:t>
            </a:r>
            <a:r>
              <a:rPr lang="en-IN" sz="1600" dirty="0">
                <a:solidFill>
                  <a:schemeClr val="tx2"/>
                </a:solidFill>
              </a:rPr>
              <a:t>. (2014) “Diagnosis of  Poor Eyesight based on Support Vector Machine and Artificial Neural Networks”, Journal of Emerging Trends in Computing and Information Sciences.</a:t>
            </a:r>
          </a:p>
          <a:p>
            <a:pPr marL="285750" lvl="0" indent="-285750" algn="just" rtl="0">
              <a:spcBef>
                <a:spcPts val="0"/>
              </a:spcBef>
              <a:buFont typeface="Wingdings" panose="05000000000000000000" pitchFamily="2" charset="2"/>
              <a:buChar char="q"/>
            </a:pPr>
            <a:endParaRPr lang="en-IN" sz="1600" dirty="0">
              <a:solidFill>
                <a:schemeClr val="bg1">
                  <a:lumMod val="40000"/>
                  <a:lumOff val="60000"/>
                </a:schemeClr>
              </a:solidFill>
            </a:endParaRPr>
          </a:p>
          <a:p>
            <a:pPr marL="285750" lvl="0" indent="-285750" algn="just" rtl="0">
              <a:spcBef>
                <a:spcPts val="0"/>
              </a:spcBef>
              <a:spcAft>
                <a:spcPts val="1200"/>
              </a:spcAft>
              <a:buFont typeface="Wingdings" panose="05000000000000000000" pitchFamily="2" charset="2"/>
              <a:buChar char="q"/>
            </a:pPr>
            <a:endParaRPr lang="en-IN" sz="1600" dirty="0">
              <a:solidFill>
                <a:schemeClr val="tx2"/>
              </a:solidFill>
            </a:endParaRPr>
          </a:p>
        </p:txBody>
      </p:sp>
    </p:spTree>
    <p:extLst>
      <p:ext uri="{BB962C8B-B14F-4D97-AF65-F5344CB8AC3E}">
        <p14:creationId xmlns:p14="http://schemas.microsoft.com/office/powerpoint/2010/main" val="2945364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8"/>
          <p:cNvSpPr txBox="1">
            <a:spLocks noGrp="1"/>
          </p:cNvSpPr>
          <p:nvPr>
            <p:ph type="subTitle" idx="1"/>
          </p:nvPr>
        </p:nvSpPr>
        <p:spPr>
          <a:xfrm>
            <a:off x="397042" y="163662"/>
            <a:ext cx="8241632" cy="5039999"/>
          </a:xfrm>
          <a:prstGeom prst="rect">
            <a:avLst/>
          </a:prstGeom>
        </p:spPr>
        <p:txBody>
          <a:bodyPr spcFirstLastPara="1" wrap="square" lIns="91425" tIns="91425" rIns="91425" bIns="91425" anchor="t" anchorCtr="0">
            <a:noAutofit/>
          </a:bodyPr>
          <a:lstStyle/>
          <a:p>
            <a:pPr marL="285750" lvl="0" indent="-285750" algn="just" rtl="0">
              <a:spcBef>
                <a:spcPts val="0"/>
              </a:spcBef>
              <a:buFont typeface="Wingdings" panose="05000000000000000000" pitchFamily="2" charset="2"/>
              <a:buChar char="q"/>
            </a:pPr>
            <a:r>
              <a:rPr lang="en-IN" sz="1600" dirty="0">
                <a:solidFill>
                  <a:schemeClr val="tx2"/>
                </a:solidFill>
              </a:rPr>
              <a:t>MD </a:t>
            </a:r>
            <a:r>
              <a:rPr lang="en-IN" sz="1600" dirty="0" err="1">
                <a:solidFill>
                  <a:schemeClr val="tx2"/>
                </a:solidFill>
              </a:rPr>
              <a:t>Abr`amoff</a:t>
            </a:r>
            <a:r>
              <a:rPr lang="en-IN" sz="1600" dirty="0">
                <a:solidFill>
                  <a:schemeClr val="tx2"/>
                </a:solidFill>
              </a:rPr>
              <a:t>, MK Garvin, M </a:t>
            </a:r>
            <a:r>
              <a:rPr lang="en-IN" sz="1600" dirty="0" err="1">
                <a:solidFill>
                  <a:schemeClr val="tx2"/>
                </a:solidFill>
              </a:rPr>
              <a:t>Sonka</a:t>
            </a:r>
            <a:r>
              <a:rPr lang="en-IN" sz="1600" dirty="0">
                <a:solidFill>
                  <a:schemeClr val="tx2"/>
                </a:solidFill>
              </a:rPr>
              <a:t>. (2014) “Retinal imaging and image analysis,” IEEE reviews in biomedical engineering, vol. 3, pp. 169-208.</a:t>
            </a:r>
          </a:p>
          <a:p>
            <a:pPr marL="285750" lvl="0" indent="-285750" algn="just" rtl="0">
              <a:spcBef>
                <a:spcPts val="0"/>
              </a:spcBef>
              <a:buFont typeface="Wingdings" panose="05000000000000000000" pitchFamily="2" charset="2"/>
              <a:buChar char="q"/>
            </a:pPr>
            <a:endParaRPr lang="en-IN" sz="1600" dirty="0">
              <a:solidFill>
                <a:schemeClr val="tx2"/>
              </a:solidFill>
            </a:endParaRPr>
          </a:p>
          <a:p>
            <a:pPr marL="285750" lvl="0" indent="-285750" algn="just" rtl="0">
              <a:spcBef>
                <a:spcPts val="0"/>
              </a:spcBef>
              <a:buFont typeface="Wingdings" panose="05000000000000000000" pitchFamily="2" charset="2"/>
              <a:buChar char="q"/>
            </a:pPr>
            <a:r>
              <a:rPr lang="en-IN" sz="1600" dirty="0">
                <a:solidFill>
                  <a:schemeClr val="bg1">
                    <a:lumMod val="40000"/>
                    <a:lumOff val="60000"/>
                  </a:schemeClr>
                </a:solidFill>
              </a:rPr>
              <a:t>Carson Lam, Darvin Yi, Margaret Guo, and Tony Lindsey. (2018). “Automated detection of diabetic retinopathy using deep learning,” AMIA Summits on Translational Science Proceedings 2018, pp. 147-155.</a:t>
            </a:r>
          </a:p>
          <a:p>
            <a:pPr marL="285750" lvl="0" indent="-285750" algn="just" rtl="0">
              <a:spcBef>
                <a:spcPts val="0"/>
              </a:spcBef>
              <a:buFont typeface="Wingdings" panose="05000000000000000000" pitchFamily="2" charset="2"/>
              <a:buChar char="q"/>
            </a:pPr>
            <a:endParaRPr lang="en-IN" sz="1600" dirty="0">
              <a:solidFill>
                <a:schemeClr val="tx2"/>
              </a:solidFill>
            </a:endParaRPr>
          </a:p>
          <a:p>
            <a:pPr marL="285750" lvl="0" indent="-285750" algn="just" rtl="0">
              <a:spcBef>
                <a:spcPts val="0"/>
              </a:spcBef>
              <a:buFont typeface="Wingdings" panose="05000000000000000000" pitchFamily="2" charset="2"/>
              <a:buChar char="q"/>
            </a:pPr>
            <a:r>
              <a:rPr lang="en-IN" sz="1600" dirty="0">
                <a:solidFill>
                  <a:schemeClr val="tx2"/>
                </a:solidFill>
              </a:rPr>
              <a:t>Fu H., Cheng J., Xu Y., Zhang C., Wong D. W. K., Liu J., Cao X. (2018). “Disc-Aware Ensemble Network for Glaucoma Screening from Fundus Image,” IEEE Trans. Med. Imaging 37(11), pp. 2493-2501.</a:t>
            </a:r>
          </a:p>
          <a:p>
            <a:pPr marL="285750" lvl="0" indent="-285750" algn="just" rtl="0">
              <a:spcBef>
                <a:spcPts val="0"/>
              </a:spcBef>
              <a:buFont typeface="Wingdings" panose="05000000000000000000" pitchFamily="2" charset="2"/>
              <a:buChar char="q"/>
            </a:pPr>
            <a:endParaRPr lang="en-IN" sz="1600" dirty="0">
              <a:solidFill>
                <a:schemeClr val="tx2"/>
              </a:solidFill>
            </a:endParaRPr>
          </a:p>
          <a:p>
            <a:pPr marL="285750" lvl="0" indent="-285750" algn="just" rtl="0">
              <a:spcBef>
                <a:spcPts val="0"/>
              </a:spcBef>
              <a:buFont typeface="Wingdings" panose="05000000000000000000" pitchFamily="2" charset="2"/>
              <a:buChar char="q"/>
            </a:pPr>
            <a:r>
              <a:rPr lang="en-IN" sz="1600" dirty="0">
                <a:solidFill>
                  <a:schemeClr val="bg1">
                    <a:lumMod val="40000"/>
                    <a:lumOff val="60000"/>
                  </a:schemeClr>
                </a:solidFill>
              </a:rPr>
              <a:t>Tan, J.H., </a:t>
            </a:r>
            <a:r>
              <a:rPr lang="en-IN" sz="1600" dirty="0" err="1">
                <a:solidFill>
                  <a:schemeClr val="bg1">
                    <a:lumMod val="40000"/>
                    <a:lumOff val="60000"/>
                  </a:schemeClr>
                </a:solidFill>
              </a:rPr>
              <a:t>Bhandary</a:t>
            </a:r>
            <a:r>
              <a:rPr lang="en-IN" sz="1600" dirty="0">
                <a:solidFill>
                  <a:schemeClr val="bg1">
                    <a:lumMod val="40000"/>
                    <a:lumOff val="60000"/>
                  </a:schemeClr>
                </a:solidFill>
              </a:rPr>
              <a:t>, S.V., </a:t>
            </a:r>
            <a:r>
              <a:rPr lang="en-IN" sz="1600" dirty="0" err="1">
                <a:solidFill>
                  <a:schemeClr val="bg1">
                    <a:lumMod val="40000"/>
                    <a:lumOff val="60000"/>
                  </a:schemeClr>
                </a:solidFill>
              </a:rPr>
              <a:t>Sivaprasad</a:t>
            </a:r>
            <a:r>
              <a:rPr lang="en-IN" sz="1600" dirty="0">
                <a:solidFill>
                  <a:schemeClr val="bg1">
                    <a:lumMod val="40000"/>
                    <a:lumOff val="60000"/>
                  </a:schemeClr>
                </a:solidFill>
              </a:rPr>
              <a:t>, S., Hagiwara, Y., Bagchi, A., Raghavendra, U., Rao, A.K., Raju, B., Shetty, N.S., </a:t>
            </a:r>
            <a:r>
              <a:rPr lang="en-IN" sz="1600" dirty="0" err="1">
                <a:solidFill>
                  <a:schemeClr val="bg1">
                    <a:lumMod val="40000"/>
                    <a:lumOff val="60000"/>
                  </a:schemeClr>
                </a:solidFill>
              </a:rPr>
              <a:t>Gertych</a:t>
            </a:r>
            <a:r>
              <a:rPr lang="en-IN" sz="1600" dirty="0">
                <a:solidFill>
                  <a:schemeClr val="bg1">
                    <a:lumMod val="40000"/>
                    <a:lumOff val="60000"/>
                  </a:schemeClr>
                </a:solidFill>
              </a:rPr>
              <a:t>, A., et al. (2018). “Age-related macular degeneration detection using deep convolutional neural network”, Future Generation Computer Systems 87, 127–135. </a:t>
            </a:r>
          </a:p>
          <a:p>
            <a:pPr marL="285750" lvl="0" indent="-285750" algn="just" rtl="0">
              <a:spcBef>
                <a:spcPts val="0"/>
              </a:spcBef>
              <a:buFont typeface="Wingdings" panose="05000000000000000000" pitchFamily="2" charset="2"/>
              <a:buChar char="q"/>
            </a:pPr>
            <a:endParaRPr lang="en-IN" sz="1600" dirty="0">
              <a:solidFill>
                <a:schemeClr val="tx2"/>
              </a:solidFill>
            </a:endParaRPr>
          </a:p>
          <a:p>
            <a:pPr marL="285750" lvl="0" indent="-285750" algn="just" rtl="0">
              <a:spcBef>
                <a:spcPts val="0"/>
              </a:spcBef>
              <a:buFont typeface="Wingdings" panose="05000000000000000000" pitchFamily="2" charset="2"/>
              <a:buChar char="q"/>
            </a:pPr>
            <a:r>
              <a:rPr lang="en-IN" sz="1600" dirty="0" err="1">
                <a:solidFill>
                  <a:schemeClr val="tx2"/>
                </a:solidFill>
              </a:rPr>
              <a:t>Decenci`ere</a:t>
            </a:r>
            <a:r>
              <a:rPr lang="en-IN" sz="1600" dirty="0">
                <a:solidFill>
                  <a:schemeClr val="tx2"/>
                </a:solidFill>
              </a:rPr>
              <a:t>, E., </a:t>
            </a:r>
            <a:r>
              <a:rPr lang="en-IN" sz="1600" dirty="0" err="1">
                <a:solidFill>
                  <a:schemeClr val="tx2"/>
                </a:solidFill>
              </a:rPr>
              <a:t>Cazuguel</a:t>
            </a:r>
            <a:r>
              <a:rPr lang="en-IN" sz="1600" dirty="0">
                <a:solidFill>
                  <a:schemeClr val="tx2"/>
                </a:solidFill>
              </a:rPr>
              <a:t>, G., Zhang, X., Thibault, G., Klein, J.C., Meyer, F., </a:t>
            </a:r>
            <a:r>
              <a:rPr lang="en-IN" sz="1600" dirty="0" err="1">
                <a:solidFill>
                  <a:schemeClr val="tx2"/>
                </a:solidFill>
              </a:rPr>
              <a:t>Marcotegui</a:t>
            </a:r>
            <a:r>
              <a:rPr lang="en-IN" sz="1600" dirty="0">
                <a:solidFill>
                  <a:schemeClr val="tx2"/>
                </a:solidFill>
              </a:rPr>
              <a:t>, B., </a:t>
            </a:r>
            <a:r>
              <a:rPr lang="en-IN" sz="1600" dirty="0" err="1">
                <a:solidFill>
                  <a:schemeClr val="tx2"/>
                </a:solidFill>
              </a:rPr>
              <a:t>Quellec</a:t>
            </a:r>
            <a:r>
              <a:rPr lang="en-IN" sz="1600" dirty="0">
                <a:solidFill>
                  <a:schemeClr val="tx2"/>
                </a:solidFill>
              </a:rPr>
              <a:t>, G., </a:t>
            </a:r>
            <a:r>
              <a:rPr lang="en-IN" sz="1600" dirty="0" err="1">
                <a:solidFill>
                  <a:schemeClr val="tx2"/>
                </a:solidFill>
              </a:rPr>
              <a:t>Lamard</a:t>
            </a:r>
            <a:r>
              <a:rPr lang="en-IN" sz="1600" dirty="0">
                <a:solidFill>
                  <a:schemeClr val="tx2"/>
                </a:solidFill>
              </a:rPr>
              <a:t>, M., </a:t>
            </a:r>
            <a:r>
              <a:rPr lang="en-IN" sz="1600" dirty="0" err="1">
                <a:solidFill>
                  <a:schemeClr val="tx2"/>
                </a:solidFill>
              </a:rPr>
              <a:t>Danno</a:t>
            </a:r>
            <a:r>
              <a:rPr lang="en-IN" sz="1600" dirty="0">
                <a:solidFill>
                  <a:schemeClr val="tx2"/>
                </a:solidFill>
              </a:rPr>
              <a:t>, R., et al. (2013). “</a:t>
            </a:r>
            <a:r>
              <a:rPr lang="en-IN" sz="1600" dirty="0" err="1">
                <a:solidFill>
                  <a:schemeClr val="tx2"/>
                </a:solidFill>
              </a:rPr>
              <a:t>Teleophta</a:t>
            </a:r>
            <a:r>
              <a:rPr lang="en-IN" sz="1600" dirty="0">
                <a:solidFill>
                  <a:schemeClr val="tx2"/>
                </a:solidFill>
              </a:rPr>
              <a:t>: Machine learning and image processing methods for teleophthalmology”. </a:t>
            </a:r>
            <a:r>
              <a:rPr lang="en-IN" sz="1600" dirty="0" err="1">
                <a:solidFill>
                  <a:schemeClr val="tx2"/>
                </a:solidFill>
              </a:rPr>
              <a:t>Irbm</a:t>
            </a:r>
            <a:r>
              <a:rPr lang="en-IN" sz="1600" dirty="0">
                <a:solidFill>
                  <a:schemeClr val="tx2"/>
                </a:solidFill>
              </a:rPr>
              <a:t> 34(2), 196–203. </a:t>
            </a:r>
          </a:p>
          <a:p>
            <a:pPr marL="285750" lvl="0" indent="-285750" algn="just" rtl="0">
              <a:spcBef>
                <a:spcPts val="0"/>
              </a:spcBef>
              <a:buFont typeface="Wingdings" panose="05000000000000000000" pitchFamily="2" charset="2"/>
              <a:buChar char="q"/>
            </a:pPr>
            <a:endParaRPr lang="en-IN" sz="1600" dirty="0">
              <a:solidFill>
                <a:schemeClr val="tx2"/>
              </a:solidFill>
            </a:endParaRPr>
          </a:p>
        </p:txBody>
      </p:sp>
    </p:spTree>
    <p:extLst>
      <p:ext uri="{BB962C8B-B14F-4D97-AF65-F5344CB8AC3E}">
        <p14:creationId xmlns:p14="http://schemas.microsoft.com/office/powerpoint/2010/main" val="80624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aphicFrame>
        <p:nvGraphicFramePr>
          <p:cNvPr id="620" name="Google Shape;620;p61"/>
          <p:cNvGraphicFramePr/>
          <p:nvPr>
            <p:extLst>
              <p:ext uri="{D42A27DB-BD31-4B8C-83A1-F6EECF244321}">
                <p14:modId xmlns:p14="http://schemas.microsoft.com/office/powerpoint/2010/main" val="2175689171"/>
              </p:ext>
            </p:extLst>
          </p:nvPr>
        </p:nvGraphicFramePr>
        <p:xfrm>
          <a:off x="0" y="0"/>
          <a:ext cx="9144000" cy="5151030"/>
        </p:xfrm>
        <a:graphic>
          <a:graphicData uri="http://schemas.openxmlformats.org/drawingml/2006/table">
            <a:tbl>
              <a:tblPr>
                <a:noFill/>
                <a:tableStyleId>{60D1D6F2-8903-4FB2-99B3-F42F1384F5F2}</a:tableStyleId>
              </a:tblPr>
              <a:tblGrid>
                <a:gridCol w="568597">
                  <a:extLst>
                    <a:ext uri="{9D8B030D-6E8A-4147-A177-3AD203B41FA5}">
                      <a16:colId xmlns:a16="http://schemas.microsoft.com/office/drawing/2014/main" val="20000"/>
                    </a:ext>
                  </a:extLst>
                </a:gridCol>
                <a:gridCol w="2482990">
                  <a:extLst>
                    <a:ext uri="{9D8B030D-6E8A-4147-A177-3AD203B41FA5}">
                      <a16:colId xmlns:a16="http://schemas.microsoft.com/office/drawing/2014/main" val="20001"/>
                    </a:ext>
                  </a:extLst>
                </a:gridCol>
                <a:gridCol w="1953550">
                  <a:extLst>
                    <a:ext uri="{9D8B030D-6E8A-4147-A177-3AD203B41FA5}">
                      <a16:colId xmlns:a16="http://schemas.microsoft.com/office/drawing/2014/main" val="20002"/>
                    </a:ext>
                  </a:extLst>
                </a:gridCol>
                <a:gridCol w="2237874">
                  <a:extLst>
                    <a:ext uri="{9D8B030D-6E8A-4147-A177-3AD203B41FA5}">
                      <a16:colId xmlns:a16="http://schemas.microsoft.com/office/drawing/2014/main" val="2733655154"/>
                    </a:ext>
                  </a:extLst>
                </a:gridCol>
                <a:gridCol w="1900989">
                  <a:extLst>
                    <a:ext uri="{9D8B030D-6E8A-4147-A177-3AD203B41FA5}">
                      <a16:colId xmlns:a16="http://schemas.microsoft.com/office/drawing/2014/main" val="146222313"/>
                    </a:ext>
                  </a:extLst>
                </a:gridCol>
              </a:tblGrid>
              <a:tr h="520417">
                <a:tc>
                  <a:txBody>
                    <a:bodyPr/>
                    <a:lstStyle/>
                    <a:p>
                      <a:pPr marL="0" lvl="0" indent="0" algn="ctr" rtl="0">
                        <a:spcBef>
                          <a:spcPts val="0"/>
                        </a:spcBef>
                        <a:spcAft>
                          <a:spcPts val="0"/>
                        </a:spcAft>
                        <a:buNone/>
                      </a:pPr>
                      <a:r>
                        <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S. No</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Name of the paper</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Objectives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P</a:t>
                      </a:r>
                      <a:r>
                        <a:rPr lang="en-IN" sz="1800" dirty="0" err="1">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ros</a:t>
                      </a:r>
                      <a:endPar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Cons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8676">
                <a:tc>
                  <a:txBody>
                    <a:bodyPr/>
                    <a:lstStyle/>
                    <a:p>
                      <a:pPr marL="0" lvl="0" indent="0" algn="just" rtl="0">
                        <a:spcBef>
                          <a:spcPts val="0"/>
                        </a:spcBef>
                        <a:spcAft>
                          <a:spcPts val="0"/>
                        </a:spcAft>
                        <a:buNone/>
                      </a:pPr>
                      <a:r>
                        <a:rPr lang="en-IN"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rPr>
                        <a:t>7.</a:t>
                      </a:r>
                      <a:endParaRPr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US" sz="1400" b="0" i="0" u="none" strike="noStrike" baseline="0" dirty="0">
                          <a:solidFill>
                            <a:schemeClr val="tx2"/>
                          </a:solidFill>
                          <a:latin typeface="Times New Roman" panose="02020603050405020304" pitchFamily="18" charset="0"/>
                          <a:cs typeface="Times New Roman" panose="02020603050405020304" pitchFamily="18" charset="0"/>
                        </a:rPr>
                        <a:t>Li, Z., He, Y., Keel, S., Meng, W., Chang, R. T., He, M. (2018). “Efficacy of a Deep learning System for Detecting Glaucomatous Optic Neu-</a:t>
                      </a:r>
                      <a:r>
                        <a:rPr lang="en-US" sz="1400" b="0" i="0" u="none" strike="noStrike" baseline="0" dirty="0" err="1">
                          <a:solidFill>
                            <a:schemeClr val="tx2"/>
                          </a:solidFill>
                          <a:latin typeface="Times New Roman" panose="02020603050405020304" pitchFamily="18" charset="0"/>
                          <a:cs typeface="Times New Roman" panose="02020603050405020304" pitchFamily="18" charset="0"/>
                        </a:rPr>
                        <a:t>ropathy</a:t>
                      </a:r>
                      <a:r>
                        <a:rPr lang="en-US" sz="1400" b="0" i="0" u="none" strike="noStrike" baseline="0" dirty="0">
                          <a:solidFill>
                            <a:schemeClr val="tx2"/>
                          </a:solidFill>
                          <a:latin typeface="Times New Roman" panose="02020603050405020304" pitchFamily="18" charset="0"/>
                          <a:cs typeface="Times New Roman" panose="02020603050405020304" pitchFamily="18" charset="0"/>
                        </a:rPr>
                        <a:t> Based on Color Fundus Photographs. Ophthalmology”, 125(8), 1199–1206. https://doi.org/10.1016/j.ophtha.2018.01.023.</a:t>
                      </a: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The deep learning system consists of a convolutional neural network (CNN) that is trained on a large and diverse dataset of 15,000 fundus images, including images from multiple ethnicities and disease stages.</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Presents a novel deep learning system for detecting glaucomatous optic neuropathy based on color fundus photographs, which is an important and challenging task in ophthalmology.</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The study is limited to detecting glaucomatous optic neuropathy and does not evaluate the system's performance on other ocular diseases, which may limit its generalizability to other tasks.</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647015">
                <a:tc>
                  <a:txBody>
                    <a:bodyPr/>
                    <a:lstStyle/>
                    <a:p>
                      <a:pPr marL="0" lvl="0" indent="0" algn="just" rtl="0">
                        <a:spcBef>
                          <a:spcPts val="0"/>
                        </a:spcBef>
                        <a:spcAft>
                          <a:spcPts val="0"/>
                        </a:spcAft>
                        <a:buNone/>
                      </a:pPr>
                      <a:r>
                        <a:rPr lang="en-IN" sz="1400" dirty="0">
                          <a:solidFill>
                            <a:schemeClr val="accent6"/>
                          </a:solidFill>
                          <a:latin typeface="Times New Roman" panose="02020603050405020304" pitchFamily="18" charset="0"/>
                          <a:ea typeface="Josefin Sans"/>
                          <a:cs typeface="Times New Roman" panose="02020603050405020304" pitchFamily="18" charset="0"/>
                          <a:sym typeface="Josefin Sans"/>
                        </a:rPr>
                        <a:t>8.</a:t>
                      </a:r>
                      <a:endParaRPr sz="1400" dirty="0">
                        <a:solidFill>
                          <a:schemeClr val="accent6"/>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US"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Playout, C., Duval, R., </a:t>
                      </a:r>
                      <a:r>
                        <a:rPr lang="en-US" sz="1400" b="0" i="0" u="none" strike="noStrike" baseline="0" dirty="0" err="1">
                          <a:solidFill>
                            <a:schemeClr val="bg1">
                              <a:lumMod val="40000"/>
                              <a:lumOff val="60000"/>
                            </a:schemeClr>
                          </a:solidFill>
                          <a:latin typeface="Times New Roman" panose="02020603050405020304" pitchFamily="18" charset="0"/>
                          <a:cs typeface="Times New Roman" panose="02020603050405020304" pitchFamily="18" charset="0"/>
                        </a:rPr>
                        <a:t>Cheriet</a:t>
                      </a:r>
                      <a:r>
                        <a:rPr lang="en-US"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 F. (2019). “A Novel Weakly Supervised Multitask Architecture for Retinal Lesions Segmentation on Fundus”.</a:t>
                      </a:r>
                      <a:endParaRPr lang="en-IN"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b="0" i="0" u="none" strike="noStrike" cap="none" dirty="0">
                          <a:solidFill>
                            <a:schemeClr val="tx2"/>
                          </a:solidFill>
                          <a:effectLst/>
                          <a:latin typeface="Times New Roman" panose="02020603050405020304" pitchFamily="18" charset="0"/>
                          <a:ea typeface="Arial"/>
                          <a:cs typeface="Times New Roman" panose="02020603050405020304" pitchFamily="18" charset="0"/>
                          <a:sym typeface="Arial"/>
                        </a:rPr>
                        <a:t>The authors use a large dataset of 10,000 fundus images with different types of lesions, and evaluate the proposed architecture on various performance metrics. </a:t>
                      </a:r>
                      <a:endParaRPr sz="14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Proposes a novel weakly supervised multitask architecture for retinal lesion segmentation on fundus images, which achieves high segmentation accuracy and outperforms state-of-the-art methods on the dataset.</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tx2"/>
                          </a:solidFill>
                          <a:latin typeface="Times New Roman" panose="02020603050405020304" pitchFamily="18" charset="0"/>
                          <a:ea typeface="Cardo"/>
                          <a:cs typeface="Times New Roman" panose="02020603050405020304" pitchFamily="18" charset="0"/>
                          <a:sym typeface="Cardo"/>
                        </a:rPr>
                        <a:t>The study is limited to the specific task of retinal lesion segmentation and does not evaluate the proposed architecture on other types of ocular diseases.</a:t>
                      </a:r>
                      <a:endParaRPr sz="1400" dirty="0">
                        <a:solidFill>
                          <a:schemeClr val="tx2"/>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70530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34" name="Google Shape;834;p67"/>
          <p:cNvSpPr txBox="1">
            <a:spLocks noGrp="1"/>
          </p:cNvSpPr>
          <p:nvPr>
            <p:ph type="title"/>
          </p:nvPr>
        </p:nvSpPr>
        <p:spPr>
          <a:xfrm>
            <a:off x="4244434" y="1278433"/>
            <a:ext cx="3865467" cy="224203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IN" sz="7200" dirty="0">
                <a:latin typeface="Times New Roman" panose="02020603050405020304" pitchFamily="18" charset="0"/>
                <a:cs typeface="Times New Roman" panose="02020603050405020304" pitchFamily="18" charset="0"/>
              </a:rPr>
              <a:t>THANK YOU</a:t>
            </a:r>
            <a:endParaRPr sz="7200" dirty="0">
              <a:latin typeface="Times New Roman" panose="02020603050405020304" pitchFamily="18" charset="0"/>
              <a:cs typeface="Times New Roman" panose="02020603050405020304" pitchFamily="18" charset="0"/>
            </a:endParaRPr>
          </a:p>
        </p:txBody>
      </p:sp>
      <p:pic>
        <p:nvPicPr>
          <p:cNvPr id="835" name="Google Shape;835;p67"/>
          <p:cNvPicPr preferRelativeResize="0"/>
          <p:nvPr/>
        </p:nvPicPr>
        <p:blipFill>
          <a:blip r:embed="rId3">
            <a:alphaModFix/>
          </a:blip>
          <a:stretch>
            <a:fillRect/>
          </a:stretch>
        </p:blipFill>
        <p:spPr>
          <a:xfrm>
            <a:off x="559450" y="644975"/>
            <a:ext cx="3571874" cy="3555501"/>
          </a:xfrm>
          <a:prstGeom prst="rect">
            <a:avLst/>
          </a:prstGeom>
          <a:noFill/>
          <a:ln>
            <a:noFill/>
          </a:ln>
        </p:spPr>
      </p:pic>
      <p:pic>
        <p:nvPicPr>
          <p:cNvPr id="836" name="Google Shape;836;p67"/>
          <p:cNvPicPr preferRelativeResize="0"/>
          <p:nvPr/>
        </p:nvPicPr>
        <p:blipFill>
          <a:blip r:embed="rId4">
            <a:alphaModFix/>
          </a:blip>
          <a:stretch>
            <a:fillRect/>
          </a:stretch>
        </p:blipFill>
        <p:spPr>
          <a:xfrm rot="2305768">
            <a:off x="608975" y="1702713"/>
            <a:ext cx="3408966" cy="1140212"/>
          </a:xfrm>
          <a:prstGeom prst="rect">
            <a:avLst/>
          </a:prstGeom>
          <a:noFill/>
          <a:ln>
            <a:noFill/>
          </a:ln>
        </p:spPr>
      </p:pic>
      <p:pic>
        <p:nvPicPr>
          <p:cNvPr id="837" name="Google Shape;837;p67"/>
          <p:cNvPicPr preferRelativeResize="0"/>
          <p:nvPr/>
        </p:nvPicPr>
        <p:blipFill>
          <a:blip r:embed="rId5">
            <a:alphaModFix/>
          </a:blip>
          <a:stretch>
            <a:fillRect/>
          </a:stretch>
        </p:blipFill>
        <p:spPr>
          <a:xfrm>
            <a:off x="1034099" y="2878375"/>
            <a:ext cx="2244101" cy="1554825"/>
          </a:xfrm>
          <a:prstGeom prst="rect">
            <a:avLst/>
          </a:prstGeom>
          <a:noFill/>
          <a:ln>
            <a:noFill/>
          </a:ln>
        </p:spPr>
      </p:pic>
      <p:pic>
        <p:nvPicPr>
          <p:cNvPr id="838" name="Google Shape;838;p67"/>
          <p:cNvPicPr preferRelativeResize="0"/>
          <p:nvPr/>
        </p:nvPicPr>
        <p:blipFill>
          <a:blip r:embed="rId6">
            <a:alphaModFix/>
          </a:blip>
          <a:stretch>
            <a:fillRect/>
          </a:stretch>
        </p:blipFill>
        <p:spPr>
          <a:xfrm>
            <a:off x="1014646" y="946994"/>
            <a:ext cx="704750" cy="700181"/>
          </a:xfrm>
          <a:prstGeom prst="rect">
            <a:avLst/>
          </a:prstGeom>
          <a:noFill/>
          <a:ln>
            <a:noFill/>
          </a:ln>
        </p:spPr>
      </p:pic>
      <p:pic>
        <p:nvPicPr>
          <p:cNvPr id="839" name="Google Shape;839;p67"/>
          <p:cNvPicPr preferRelativeResize="0"/>
          <p:nvPr/>
        </p:nvPicPr>
        <p:blipFill>
          <a:blip r:embed="rId7">
            <a:alphaModFix/>
          </a:blip>
          <a:stretch>
            <a:fillRect/>
          </a:stretch>
        </p:blipFill>
        <p:spPr>
          <a:xfrm rot="3160153">
            <a:off x="1369812" y="975779"/>
            <a:ext cx="1887293" cy="1966722"/>
          </a:xfrm>
          <a:prstGeom prst="rect">
            <a:avLst/>
          </a:prstGeom>
          <a:noFill/>
          <a:ln>
            <a:noFill/>
          </a:ln>
        </p:spPr>
      </p:pic>
      <p:pic>
        <p:nvPicPr>
          <p:cNvPr id="840" name="Google Shape;840;p67"/>
          <p:cNvPicPr preferRelativeResize="0"/>
          <p:nvPr/>
        </p:nvPicPr>
        <p:blipFill>
          <a:blip r:embed="rId8">
            <a:alphaModFix/>
          </a:blip>
          <a:stretch>
            <a:fillRect/>
          </a:stretch>
        </p:blipFill>
        <p:spPr>
          <a:xfrm rot="1772287">
            <a:off x="1917088" y="898477"/>
            <a:ext cx="1026100" cy="2336418"/>
          </a:xfrm>
          <a:prstGeom prst="rect">
            <a:avLst/>
          </a:prstGeom>
          <a:noFill/>
          <a:ln>
            <a:noFill/>
          </a:ln>
        </p:spPr>
      </p:pic>
      <p:pic>
        <p:nvPicPr>
          <p:cNvPr id="841" name="Google Shape;841;p67"/>
          <p:cNvPicPr preferRelativeResize="0"/>
          <p:nvPr/>
        </p:nvPicPr>
        <p:blipFill>
          <a:blip r:embed="rId9">
            <a:alphaModFix/>
          </a:blip>
          <a:stretch>
            <a:fillRect/>
          </a:stretch>
        </p:blipFill>
        <p:spPr>
          <a:xfrm>
            <a:off x="3248461" y="2830151"/>
            <a:ext cx="616990" cy="61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aphicFrame>
        <p:nvGraphicFramePr>
          <p:cNvPr id="620" name="Google Shape;620;p61"/>
          <p:cNvGraphicFramePr/>
          <p:nvPr>
            <p:extLst>
              <p:ext uri="{D42A27DB-BD31-4B8C-83A1-F6EECF244321}">
                <p14:modId xmlns:p14="http://schemas.microsoft.com/office/powerpoint/2010/main" val="3881768844"/>
              </p:ext>
            </p:extLst>
          </p:nvPr>
        </p:nvGraphicFramePr>
        <p:xfrm>
          <a:off x="0" y="0"/>
          <a:ext cx="9144000" cy="5143501"/>
        </p:xfrm>
        <a:graphic>
          <a:graphicData uri="http://schemas.openxmlformats.org/drawingml/2006/table">
            <a:tbl>
              <a:tblPr>
                <a:noFill/>
                <a:tableStyleId>{60D1D6F2-8903-4FB2-99B3-F42F1384F5F2}</a:tableStyleId>
              </a:tblPr>
              <a:tblGrid>
                <a:gridCol w="568597">
                  <a:extLst>
                    <a:ext uri="{9D8B030D-6E8A-4147-A177-3AD203B41FA5}">
                      <a16:colId xmlns:a16="http://schemas.microsoft.com/office/drawing/2014/main" val="20000"/>
                    </a:ext>
                  </a:extLst>
                </a:gridCol>
                <a:gridCol w="2343045">
                  <a:extLst>
                    <a:ext uri="{9D8B030D-6E8A-4147-A177-3AD203B41FA5}">
                      <a16:colId xmlns:a16="http://schemas.microsoft.com/office/drawing/2014/main" val="20001"/>
                    </a:ext>
                  </a:extLst>
                </a:gridCol>
                <a:gridCol w="2249905">
                  <a:extLst>
                    <a:ext uri="{9D8B030D-6E8A-4147-A177-3AD203B41FA5}">
                      <a16:colId xmlns:a16="http://schemas.microsoft.com/office/drawing/2014/main" val="20002"/>
                    </a:ext>
                  </a:extLst>
                </a:gridCol>
                <a:gridCol w="2009274">
                  <a:extLst>
                    <a:ext uri="{9D8B030D-6E8A-4147-A177-3AD203B41FA5}">
                      <a16:colId xmlns:a16="http://schemas.microsoft.com/office/drawing/2014/main" val="2733655154"/>
                    </a:ext>
                  </a:extLst>
                </a:gridCol>
                <a:gridCol w="1973179">
                  <a:extLst>
                    <a:ext uri="{9D8B030D-6E8A-4147-A177-3AD203B41FA5}">
                      <a16:colId xmlns:a16="http://schemas.microsoft.com/office/drawing/2014/main" val="146222313"/>
                    </a:ext>
                  </a:extLst>
                </a:gridCol>
              </a:tblGrid>
              <a:tr h="761983">
                <a:tc>
                  <a:txBody>
                    <a:bodyPr/>
                    <a:lstStyle/>
                    <a:p>
                      <a:pPr marL="0" lvl="0" indent="0" algn="ctr" rtl="0">
                        <a:spcBef>
                          <a:spcPts val="0"/>
                        </a:spcBef>
                        <a:spcAft>
                          <a:spcPts val="0"/>
                        </a:spcAft>
                        <a:buNone/>
                      </a:pPr>
                      <a:r>
                        <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S. No</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Name of the paper</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Objectives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P</a:t>
                      </a:r>
                      <a:r>
                        <a:rPr lang="en-IN" sz="1800" dirty="0" err="1">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ros</a:t>
                      </a:r>
                      <a:endParaRPr lang="en-IN"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rPr>
                        <a:t>Cons</a:t>
                      </a:r>
                      <a:endParaRPr sz="1800" dirty="0">
                        <a:solidFill>
                          <a:schemeClr val="bg2">
                            <a:lumMod val="75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28575"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2190759">
                <a:tc>
                  <a:txBody>
                    <a:bodyPr/>
                    <a:lstStyle/>
                    <a:p>
                      <a:pPr marL="0" lvl="0" indent="0" algn="just" rtl="0">
                        <a:spcBef>
                          <a:spcPts val="0"/>
                        </a:spcBef>
                        <a:spcAft>
                          <a:spcPts val="0"/>
                        </a:spcAft>
                        <a:buNone/>
                      </a:pPr>
                      <a:r>
                        <a:rPr lang="en-IN"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rPr>
                        <a:t>9.</a:t>
                      </a:r>
                      <a:endParaRPr sz="1400" dirty="0">
                        <a:solidFill>
                          <a:schemeClr val="bg1">
                            <a:lumMod val="40000"/>
                            <a:lumOff val="60000"/>
                          </a:schemeClr>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US" sz="1400" b="0" i="0" u="none" strike="noStrike" baseline="0" dirty="0">
                          <a:solidFill>
                            <a:schemeClr val="tx2"/>
                          </a:solidFill>
                          <a:latin typeface="Times New Roman" panose="02020603050405020304" pitchFamily="18" charset="0"/>
                          <a:cs typeface="Times New Roman" panose="02020603050405020304" pitchFamily="18" charset="0"/>
                        </a:rPr>
                        <a:t>MD </a:t>
                      </a:r>
                      <a:r>
                        <a:rPr lang="en-US" sz="1400" b="0" i="0" u="none" strike="noStrike" baseline="0" dirty="0" err="1">
                          <a:solidFill>
                            <a:schemeClr val="tx2"/>
                          </a:solidFill>
                          <a:latin typeface="Times New Roman" panose="02020603050405020304" pitchFamily="18" charset="0"/>
                          <a:cs typeface="Times New Roman" panose="02020603050405020304" pitchFamily="18" charset="0"/>
                        </a:rPr>
                        <a:t>Abr`amoff</a:t>
                      </a:r>
                      <a:r>
                        <a:rPr lang="en-US" sz="1400" b="0" i="0" u="none" strike="noStrike" baseline="0" dirty="0">
                          <a:solidFill>
                            <a:schemeClr val="tx2"/>
                          </a:solidFill>
                          <a:latin typeface="Times New Roman" panose="02020603050405020304" pitchFamily="18" charset="0"/>
                          <a:cs typeface="Times New Roman" panose="02020603050405020304" pitchFamily="18" charset="0"/>
                        </a:rPr>
                        <a:t>, MK Garvin, M </a:t>
                      </a:r>
                      <a:r>
                        <a:rPr lang="en-US" sz="1400" b="0" i="0" u="none" strike="noStrike" baseline="0" dirty="0" err="1">
                          <a:solidFill>
                            <a:schemeClr val="tx2"/>
                          </a:solidFill>
                          <a:latin typeface="Times New Roman" panose="02020603050405020304" pitchFamily="18" charset="0"/>
                          <a:cs typeface="Times New Roman" panose="02020603050405020304" pitchFamily="18" charset="0"/>
                        </a:rPr>
                        <a:t>Sonka</a:t>
                      </a:r>
                      <a:r>
                        <a:rPr lang="en-US" sz="1400" b="0" i="0" u="none" strike="noStrike" baseline="0" dirty="0">
                          <a:solidFill>
                            <a:schemeClr val="tx2"/>
                          </a:solidFill>
                          <a:latin typeface="Times New Roman" panose="02020603050405020304" pitchFamily="18" charset="0"/>
                          <a:cs typeface="Times New Roman" panose="02020603050405020304" pitchFamily="18" charset="0"/>
                        </a:rPr>
                        <a:t>. (2014) “Retinal imaging and image analysis,” IEEE reviews in biomedical engineering, vol. 3, pp. 169-208.</a:t>
                      </a:r>
                    </a:p>
                    <a:p>
                      <a:pPr algn="l">
                        <a:buFont typeface="Wingdings" panose="05000000000000000000" pitchFamily="2" charset="2"/>
                        <a:buNone/>
                      </a:pPr>
                      <a:endParaRPr lang="en-US" sz="1400" b="0" i="0" u="none" strike="noStrike" baseline="0" dirty="0">
                        <a:solidFill>
                          <a:schemeClr val="tx2"/>
                        </a:solidFill>
                        <a:latin typeface="Times New Roman" panose="02020603050405020304" pitchFamily="18" charset="0"/>
                        <a:cs typeface="Times New Roman" panose="02020603050405020304" pitchFamily="18" charset="0"/>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Overview of retinal imaging and image analysis techniques. It covers the anatomy and function of the retina, the different types of retinal imaging modalities, and the various image analysis methods used in retinal imaging.</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Provides a comprehensive overview of retinal imaging and image analysis techniques.</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Does not include recent advancements in the field. So some of the information may be outdated.</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2190759">
                <a:tc>
                  <a:txBody>
                    <a:bodyPr/>
                    <a:lstStyle/>
                    <a:p>
                      <a:pPr marL="0" lvl="0" indent="0" algn="just" rtl="0">
                        <a:spcBef>
                          <a:spcPts val="0"/>
                        </a:spcBef>
                        <a:spcAft>
                          <a:spcPts val="0"/>
                        </a:spcAft>
                        <a:buNone/>
                      </a:pPr>
                      <a:r>
                        <a:rPr lang="en-IN" sz="1400" dirty="0">
                          <a:solidFill>
                            <a:schemeClr val="accent3"/>
                          </a:solidFill>
                          <a:latin typeface="Times New Roman" panose="02020603050405020304" pitchFamily="18" charset="0"/>
                          <a:ea typeface="Josefin Sans"/>
                          <a:cs typeface="Times New Roman" panose="02020603050405020304" pitchFamily="18" charset="0"/>
                          <a:sym typeface="Josefin Sans"/>
                        </a:rPr>
                        <a:t>10.</a:t>
                      </a:r>
                      <a:endParaRPr sz="1400" dirty="0">
                        <a:solidFill>
                          <a:schemeClr val="accent3"/>
                        </a:solidFill>
                        <a:latin typeface="Times New Roman" panose="02020603050405020304" pitchFamily="18" charset="0"/>
                        <a:ea typeface="Josefin Sans"/>
                        <a:cs typeface="Times New Roman" panose="02020603050405020304" pitchFamily="18" charset="0"/>
                        <a:sym typeface="Josefin Sans"/>
                      </a:endParaRPr>
                    </a:p>
                  </a:txBody>
                  <a:tcPr marL="91425" marR="91425" marT="91425" marB="91425" anchor="ctr">
                    <a:lnL w="28575"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algn="l">
                        <a:buFont typeface="Wingdings" panose="05000000000000000000" pitchFamily="2" charset="2"/>
                        <a:buNone/>
                      </a:pPr>
                      <a:r>
                        <a:rPr lang="en-US" sz="1400" b="0" i="0" u="none" strike="noStrike" baseline="0" dirty="0">
                          <a:solidFill>
                            <a:schemeClr val="bg1">
                              <a:lumMod val="40000"/>
                              <a:lumOff val="60000"/>
                            </a:schemeClr>
                          </a:solidFill>
                          <a:latin typeface="Times New Roman" panose="02020603050405020304" pitchFamily="18" charset="0"/>
                          <a:cs typeface="Times New Roman" panose="02020603050405020304" pitchFamily="18" charset="0"/>
                        </a:rPr>
                        <a:t>Carson Lam, Darvin Yi, Margaret Guo, and Tony Lindsey. (2018). “Automated detection of diabetic retinopathy using deep learning,” AMIA Summits on Translational Science Proceedings 2018, pp. 147-155.</a:t>
                      </a: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A study on automated detection of diabetic retinopathy using deep learning techniques. The authors use a convolutional neural network (CNN) to classify retinal fundus images as either having diabetic retinopathy or not.</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Demonstrates high accuracy in detecting diabetic retinopathy.</a:t>
                      </a:r>
                    </a:p>
                    <a:p>
                      <a:pPr marL="0" lvl="0" indent="0" algn="l" rtl="0">
                        <a:spcBef>
                          <a:spcPts val="0"/>
                        </a:spcBef>
                        <a:spcAft>
                          <a:spcPts val="0"/>
                        </a:spcAft>
                        <a:buNone/>
                      </a:pPr>
                      <a:r>
                        <a:rPr lang="en-US"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rPr>
                        <a:t>Includes a detailed description of the dataset used for training and testing the deep learning model.</a:t>
                      </a:r>
                      <a:endParaRPr sz="1400" dirty="0">
                        <a:solidFill>
                          <a:schemeClr val="bg1">
                            <a:lumMod val="40000"/>
                            <a:lumOff val="60000"/>
                          </a:schemeClr>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accent3"/>
                          </a:solidFill>
                          <a:latin typeface="Times New Roman" panose="02020603050405020304" pitchFamily="18" charset="0"/>
                          <a:ea typeface="Cardo"/>
                          <a:cs typeface="Times New Roman" panose="02020603050405020304" pitchFamily="18" charset="0"/>
                          <a:sym typeface="Cardo"/>
                        </a:rPr>
                        <a:t>The study only focuses on diabetic retinopathy and does not include other ocular diseases.</a:t>
                      </a:r>
                      <a:endParaRPr sz="1400" dirty="0">
                        <a:solidFill>
                          <a:schemeClr val="accent3"/>
                        </a:solidFill>
                        <a:latin typeface="Times New Roman" panose="02020603050405020304" pitchFamily="18" charset="0"/>
                        <a:ea typeface="Cardo"/>
                        <a:cs typeface="Times New Roman" panose="02020603050405020304" pitchFamily="18" charset="0"/>
                        <a:sym typeface="Cardo"/>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0660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17" name="Google Shape;444;p54">
            <a:extLst>
              <a:ext uri="{FF2B5EF4-FFF2-40B4-BE49-F238E27FC236}">
                <a16:creationId xmlns:a16="http://schemas.microsoft.com/office/drawing/2014/main" id="{D3CF5308-9F1B-BC0C-89B3-4AEAA0EE0EBB}"/>
              </a:ext>
            </a:extLst>
          </p:cNvPr>
          <p:cNvSpPr txBox="1">
            <a:spLocks noGrp="1"/>
          </p:cNvSpPr>
          <p:nvPr>
            <p:ph type="subTitle" idx="1"/>
          </p:nvPr>
        </p:nvSpPr>
        <p:spPr>
          <a:xfrm>
            <a:off x="279400" y="738574"/>
            <a:ext cx="8521700" cy="4123881"/>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1200"/>
              </a:spcAf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Traditional methods for detecting ocular diseases include physical exams, eye tests, and medical imaging such as fundus photography.</a:t>
            </a:r>
          </a:p>
          <a:p>
            <a:pPr marL="342900" lvl="0" indent="-342900" algn="just" rtl="0">
              <a:spcBef>
                <a:spcPts val="0"/>
              </a:spcBef>
              <a:spcAft>
                <a:spcPts val="1200"/>
              </a:spcAft>
              <a:buFont typeface="Wingdings" panose="05000000000000000000" pitchFamily="2" charset="2"/>
              <a:buChar char="v"/>
            </a:pPr>
            <a:r>
              <a:rPr lang="en-US" sz="2400" dirty="0">
                <a:solidFill>
                  <a:schemeClr val="bg1">
                    <a:lumMod val="40000"/>
                    <a:lumOff val="60000"/>
                  </a:schemeClr>
                </a:solidFill>
                <a:latin typeface="Times New Roman" panose="02020603050405020304" pitchFamily="18" charset="0"/>
                <a:cs typeface="Times New Roman" panose="02020603050405020304" pitchFamily="18" charset="0"/>
              </a:rPr>
              <a:t>Traditional methods often lack accuracy in detecting the diseases, as they rely on manual interpretation of images and require highly skilled and trained professionals to perform the analysis.</a:t>
            </a:r>
          </a:p>
          <a:p>
            <a:pPr marL="342900" lvl="0" indent="-342900" algn="just" rtl="0">
              <a:spcBef>
                <a:spcPts val="0"/>
              </a:spcBef>
              <a:spcAft>
                <a:spcPts val="1200"/>
              </a:spcAf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traditional methods require doctors to manually interpret the fundus photography results, which is time-consuming, requires a lot of manual work, and requires repeated examination.</a:t>
            </a:r>
            <a:endParaRPr sz="2400" dirty="0">
              <a:latin typeface="Times New Roman" panose="02020603050405020304" pitchFamily="18" charset="0"/>
              <a:cs typeface="Times New Roman" panose="02020603050405020304" pitchFamily="18" charset="0"/>
            </a:endParaRPr>
          </a:p>
        </p:txBody>
      </p:sp>
      <p:sp>
        <p:nvSpPr>
          <p:cNvPr id="6" name="Google Shape;472;p56">
            <a:extLst>
              <a:ext uri="{FF2B5EF4-FFF2-40B4-BE49-F238E27FC236}">
                <a16:creationId xmlns:a16="http://schemas.microsoft.com/office/drawing/2014/main" id="{68A5C558-2903-F353-120D-CCA2E7467694}"/>
              </a:ext>
            </a:extLst>
          </p:cNvPr>
          <p:cNvSpPr txBox="1">
            <a:spLocks/>
          </p:cNvSpPr>
          <p:nvPr/>
        </p:nvSpPr>
        <p:spPr>
          <a:xfrm>
            <a:off x="2420597" y="123421"/>
            <a:ext cx="4302805" cy="5304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IN" dirty="0">
                <a:solidFill>
                  <a:schemeClr val="bg2">
                    <a:lumMod val="75000"/>
                  </a:schemeClr>
                </a:solidFill>
                <a:latin typeface="Times New Roman" panose="02020603050405020304" pitchFamily="18" charset="0"/>
                <a:cs typeface="Times New Roman" panose="02020603050405020304" pitchFamily="18" charset="0"/>
              </a:rPr>
              <a:t>EXISTING</a:t>
            </a:r>
            <a:r>
              <a:rPr lang="en-IN" dirty="0">
                <a:latin typeface="Times New Roman" panose="02020603050405020304" pitchFamily="18" charset="0"/>
                <a:cs typeface="Times New Roman" panose="02020603050405020304" pitchFamily="18" charset="0"/>
              </a:rPr>
              <a:t> </a:t>
            </a:r>
            <a:r>
              <a:rPr lang="en-IN" dirty="0">
                <a:solidFill>
                  <a:schemeClr val="bg2">
                    <a:lumMod val="75000"/>
                  </a:schemeClr>
                </a:solidFill>
                <a:latin typeface="Times New Roman" panose="02020603050405020304" pitchFamily="18" charset="0"/>
                <a:cs typeface="Times New Roman" panose="02020603050405020304" pitchFamily="18" charset="0"/>
              </a:rPr>
              <a:t>SYSTEM</a:t>
            </a: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55840157"/>
      </p:ext>
    </p:extLst>
  </p:cSld>
  <p:clrMapOvr>
    <a:masterClrMapping/>
  </p:clrMapOvr>
</p:sld>
</file>

<file path=ppt/theme/theme1.xml><?xml version="1.0" encoding="utf-8"?>
<a:theme xmlns:a="http://schemas.openxmlformats.org/drawingml/2006/main" name="Black and Gold Pitch Deck by Slidesgo">
  <a:themeElements>
    <a:clrScheme name="Simple Light">
      <a:dk1>
        <a:srgbClr val="000000"/>
      </a:dk1>
      <a:lt1>
        <a:srgbClr val="E9C78C"/>
      </a:lt1>
      <a:dk2>
        <a:srgbClr val="FAECD3"/>
      </a:dk2>
      <a:lt2>
        <a:srgbClr val="FFFFFF"/>
      </a:lt2>
      <a:accent1>
        <a:srgbClr val="E2E2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TotalTime>
  <Words>7110</Words>
  <Application>Microsoft Office PowerPoint</Application>
  <PresentationFormat>On-screen Show (16:9)</PresentationFormat>
  <Paragraphs>587</Paragraphs>
  <Slides>70</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Josefin Sans</vt:lpstr>
      <vt:lpstr>Cardo</vt:lpstr>
      <vt:lpstr>Teko</vt:lpstr>
      <vt:lpstr>Courier New</vt:lpstr>
      <vt:lpstr>Wingdings</vt:lpstr>
      <vt:lpstr>Arial</vt:lpstr>
      <vt:lpstr>Open Sans</vt:lpstr>
      <vt:lpstr>Times New Roman</vt:lpstr>
      <vt:lpstr>Black and Gold Pitch Deck by Slidesgo</vt:lpstr>
      <vt:lpstr>Deep learning based recognition of  ocular disease in Fundus images. </vt:lpstr>
      <vt:lpstr>PowerPoint Presentation</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CATARACT VS NORMAL EYE FUNDUS IMAGE</vt:lpstr>
      <vt:lpstr>DIABETIC RETINOPATHY VS NORMAL EYE FUNDUS IMAGE</vt:lpstr>
      <vt:lpstr>When analyzing fundus images for diabetic retinopathy, typically look for specific abnormalities such as:</vt:lpstr>
      <vt:lpstr>GLAUCOMA VS NORMAL EYE FUNDUS IMAGE</vt:lpstr>
      <vt:lpstr>When examining fundus images for signs of glaucoma, look for several key features. These may include:</vt:lpstr>
      <vt:lpstr>SOFTWARE REQUIREMENTS</vt:lpstr>
      <vt:lpstr>HARDWARE REQUIREMENTS</vt:lpstr>
      <vt:lpstr>ARCHITECTURE DIAGRAM</vt:lpstr>
      <vt:lpstr>PowerPoint Presentation</vt:lpstr>
      <vt:lpstr>MODULES SPLIT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WORK FLOW</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SmartVehicleDocs: An RFID-Enabled Vehicle Document Management  System for Law Enforcement</dc:title>
  <dc:creator>Nithish Kumar</dc:creator>
  <cp:lastModifiedBy>Nithish</cp:lastModifiedBy>
  <cp:revision>7</cp:revision>
  <dcterms:modified xsi:type="dcterms:W3CDTF">2023-04-24T19:44:29Z</dcterms:modified>
</cp:coreProperties>
</file>